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DM Sans Light"/>
      <p:regular r:id="rId50"/>
      <p:bold r:id="rId51"/>
      <p:italic r:id="rId52"/>
      <p:boldItalic r:id="rId53"/>
    </p:embeddedFont>
    <p:embeddedFont>
      <p:font typeface="Helvetica Neue"/>
      <p:regular r:id="rId54"/>
      <p:bold r:id="rId55"/>
      <p:italic r:id="rId56"/>
      <p:boldItalic r:id="rId57"/>
    </p:embeddedFont>
    <p:embeddedFont>
      <p:font typeface="Helvetica Neue Light"/>
      <p:regular r:id="rId58"/>
      <p:bold r:id="rId59"/>
      <p:italic r:id="rId60"/>
      <p:boldItalic r:id="rId61"/>
    </p:embeddedFont>
    <p:embeddedFont>
      <p:font typeface="DM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MSans-regular.fntdata"/><Relationship Id="rId61" Type="http://schemas.openxmlformats.org/officeDocument/2006/relationships/font" Target="fonts/HelveticaNeueLight-boldItalic.fntdata"/><Relationship Id="rId20" Type="http://schemas.openxmlformats.org/officeDocument/2006/relationships/slide" Target="slides/slide13.xml"/><Relationship Id="rId64" Type="http://schemas.openxmlformats.org/officeDocument/2006/relationships/font" Target="fonts/DMSans-italic.fntdata"/><Relationship Id="rId63" Type="http://schemas.openxmlformats.org/officeDocument/2006/relationships/font" Target="fonts/DMSans-bold.fntdata"/><Relationship Id="rId22" Type="http://schemas.openxmlformats.org/officeDocument/2006/relationships/slide" Target="slides/slide15.xml"/><Relationship Id="rId21" Type="http://schemas.openxmlformats.org/officeDocument/2006/relationships/slide" Target="slides/slide14.xml"/><Relationship Id="rId65" Type="http://schemas.openxmlformats.org/officeDocument/2006/relationships/font" Target="fonts/DMSans-bold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HelveticaNeueLight-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DMSansLight-bold.fntdata"/><Relationship Id="rId50" Type="http://schemas.openxmlformats.org/officeDocument/2006/relationships/font" Target="fonts/DMSansLight-regular.fntdata"/><Relationship Id="rId53" Type="http://schemas.openxmlformats.org/officeDocument/2006/relationships/font" Target="fonts/DMSansLight-boldItalic.fntdata"/><Relationship Id="rId52" Type="http://schemas.openxmlformats.org/officeDocument/2006/relationships/font" Target="fonts/DMSansLight-italic.fntdata"/><Relationship Id="rId11" Type="http://schemas.openxmlformats.org/officeDocument/2006/relationships/slide" Target="slides/slide4.xml"/><Relationship Id="rId55" Type="http://schemas.openxmlformats.org/officeDocument/2006/relationships/font" Target="fonts/HelveticaNeue-bold.fntdata"/><Relationship Id="rId10" Type="http://schemas.openxmlformats.org/officeDocument/2006/relationships/slide" Target="slides/slide3.xml"/><Relationship Id="rId54" Type="http://schemas.openxmlformats.org/officeDocument/2006/relationships/font" Target="fonts/HelveticaNeue-regular.fntdata"/><Relationship Id="rId13" Type="http://schemas.openxmlformats.org/officeDocument/2006/relationships/slide" Target="slides/slide6.xml"/><Relationship Id="rId57" Type="http://schemas.openxmlformats.org/officeDocument/2006/relationships/font" Target="fonts/HelveticaNeue-boldItalic.fntdata"/><Relationship Id="rId12" Type="http://schemas.openxmlformats.org/officeDocument/2006/relationships/slide" Target="slides/slide5.xml"/><Relationship Id="rId56" Type="http://schemas.openxmlformats.org/officeDocument/2006/relationships/font" Target="fonts/HelveticaNeue-italic.fntdata"/><Relationship Id="rId15" Type="http://schemas.openxmlformats.org/officeDocument/2006/relationships/slide" Target="slides/slide8.xml"/><Relationship Id="rId59" Type="http://schemas.openxmlformats.org/officeDocument/2006/relationships/font" Target="fonts/HelveticaNeueLight-bold.fntdata"/><Relationship Id="rId14" Type="http://schemas.openxmlformats.org/officeDocument/2006/relationships/slide" Target="slides/slide7.xml"/><Relationship Id="rId58" Type="http://schemas.openxmlformats.org/officeDocument/2006/relationships/font" Target="fonts/HelveticaNeue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dba8204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dba8204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0214ef4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0214ef4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dba82048b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dba82048b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400">
                <a:solidFill>
                  <a:schemeClr val="dk1"/>
                </a:solidFill>
              </a:rPr>
              <a:t>Utilizando la </a:t>
            </a:r>
            <a:r>
              <a:rPr b="1" lang="es-419" sz="1400">
                <a:solidFill>
                  <a:schemeClr val="dk1"/>
                </a:solidFill>
              </a:rPr>
              <a:t>Grilla de Resultados</a:t>
            </a:r>
            <a:r>
              <a:rPr lang="es-419" sz="1400">
                <a:solidFill>
                  <a:schemeClr val="dk1"/>
                </a:solidFill>
              </a:rPr>
              <a:t> de </a:t>
            </a:r>
            <a:r>
              <a:rPr b="1" lang="es-419" sz="1400">
                <a:solidFill>
                  <a:schemeClr val="dk1"/>
                </a:solidFill>
              </a:rPr>
              <a:t>Mysql Workbench</a:t>
            </a:r>
            <a:r>
              <a:rPr lang="es-419" sz="1400">
                <a:solidFill>
                  <a:schemeClr val="dk1"/>
                </a:solidFill>
              </a:rPr>
              <a:t>, agreguemos manualmente algunos registros a esta tabla </a:t>
            </a:r>
            <a:r>
              <a:rPr b="1" i="1" lang="es-419" sz="1400">
                <a:solidFill>
                  <a:schemeClr val="dk1"/>
                </a:solidFill>
              </a:rPr>
              <a:t>Productos</a:t>
            </a:r>
            <a:r>
              <a:rPr lang="es-419" sz="1400">
                <a:solidFill>
                  <a:schemeClr val="dk1"/>
                </a:solidFill>
              </a:rPr>
              <a:t>. Podemos tomar el ejemplo que vemos en esta figura o inventar nosotros mismos el tipo de productos.</a:t>
            </a:r>
            <a:endParaRPr sz="14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sz="14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400">
                <a:solidFill>
                  <a:schemeClr val="dk1"/>
                </a:solidFill>
              </a:rPr>
              <a:t>Prestemos atención a:</a:t>
            </a:r>
            <a:endParaRPr sz="14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b="1" lang="es-419" sz="1400">
                <a:solidFill>
                  <a:schemeClr val="dk1"/>
                </a:solidFill>
              </a:rPr>
              <a:t>existencia</a:t>
            </a:r>
            <a:r>
              <a:rPr lang="es-419" sz="1400">
                <a:solidFill>
                  <a:schemeClr val="dk1"/>
                </a:solidFill>
              </a:rPr>
              <a:t>: la columna es del tipo boolean, donde indicamos aquellos producto que tenemos stock y los que no. El valor </a:t>
            </a:r>
            <a:r>
              <a:rPr b="1" lang="es-419" sz="1400">
                <a:solidFill>
                  <a:schemeClr val="dk1"/>
                </a:solidFill>
              </a:rPr>
              <a:t>1</a:t>
            </a:r>
            <a:r>
              <a:rPr lang="es-419" sz="1400">
                <a:solidFill>
                  <a:schemeClr val="dk1"/>
                </a:solidFill>
              </a:rPr>
              <a:t> es para los que tienen Stock, y el valor </a:t>
            </a:r>
            <a:r>
              <a:rPr b="1" lang="es-419" sz="1400">
                <a:solidFill>
                  <a:schemeClr val="dk1"/>
                </a:solidFill>
              </a:rPr>
              <a:t>0</a:t>
            </a:r>
            <a:r>
              <a:rPr lang="es-419" sz="1400">
                <a:solidFill>
                  <a:schemeClr val="dk1"/>
                </a:solidFill>
              </a:rPr>
              <a:t> para los que no tienen.</a:t>
            </a:r>
            <a:endParaRPr sz="14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b="1" lang="es-419" sz="1400">
                <a:solidFill>
                  <a:schemeClr val="dk1"/>
                </a:solidFill>
              </a:rPr>
              <a:t>precio</a:t>
            </a:r>
            <a:r>
              <a:rPr lang="es-419" sz="1400">
                <a:solidFill>
                  <a:schemeClr val="dk1"/>
                </a:solidFill>
              </a:rPr>
              <a:t> y </a:t>
            </a:r>
            <a:r>
              <a:rPr b="1" lang="es-419" sz="1400">
                <a:solidFill>
                  <a:schemeClr val="dk1"/>
                </a:solidFill>
              </a:rPr>
              <a:t>precio_compra</a:t>
            </a:r>
            <a:r>
              <a:rPr lang="es-419" sz="1400">
                <a:solidFill>
                  <a:schemeClr val="dk1"/>
                </a:solidFill>
              </a:rPr>
              <a:t>: La primera columna es la que tiene el precio de venta del producto, y la segunda columna es la que tiene el precio de costo, o compra.</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dba82048b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dba82048b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dba82048b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dba82048b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dba82048b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dba82048b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dba82048b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dba82048b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f35446c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f35446c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20214ef42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20214ef42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f35446c7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1f35446c7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f35446c7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f35446c7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dba82048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dba82048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419">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f35446c7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f35446c7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f35446c7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f35446c7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f35446c7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f35446c7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0214ef42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20214ef42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f35446c7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f35446c7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f35446c7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f35446c7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f35446c7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f35446c7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f35446c7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f35446c7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f35446c7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f35446c7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f7a4ec7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f7a4ec7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3eb18b22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03eb18b22c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20214ef42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20214ef42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f7a4ec71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f7a4ec71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f7a4ec71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f7a4ec71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f7a4ec71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f7a4ec71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f7a4ec71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f7a4ec71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f7a4ec715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f7a4ec715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f7a4ec71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1f7a4ec71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20214ef42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220214ef42c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20214ef42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220214ef42c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f7a4ec715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f7a4ec715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dba82048b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dba82048b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f7a4ec715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f7a4ec715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f7a4ec715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f7a4ec715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20214ef42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20214ef42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dba82048b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dba82048b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dba82048b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dba82048b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dba82048b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dba82048b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dba82048b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dba82048b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dba82048b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dba82048b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8" name="Shape 58"/>
        <p:cNvGrpSpPr/>
        <p:nvPr/>
      </p:nvGrpSpPr>
      <p:grpSpPr>
        <a:xfrm>
          <a:off x="0" y="0"/>
          <a:ext cx="0" cy="0"/>
          <a:chOff x="0" y="0"/>
          <a:chExt cx="0" cy="0"/>
        </a:xfrm>
      </p:grpSpPr>
      <p:sp>
        <p:nvSpPr>
          <p:cNvPr id="59" name="Google Shape;59;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0" name="Google Shape;60;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1" name="Google Shape;61;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7" name="Shape 77"/>
        <p:cNvGrpSpPr/>
        <p:nvPr/>
      </p:nvGrpSpPr>
      <p:grpSpPr>
        <a:xfrm>
          <a:off x="0" y="0"/>
          <a:ext cx="0" cy="0"/>
          <a:chOff x="0" y="0"/>
          <a:chExt cx="0" cy="0"/>
        </a:xfrm>
      </p:grpSpPr>
      <p:pic>
        <p:nvPicPr>
          <p:cNvPr id="78" name="Google Shape;78;p2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3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 name="Google Shape;95;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02" name="Shape 102"/>
        <p:cNvGrpSpPr/>
        <p:nvPr/>
      </p:nvGrpSpPr>
      <p:grpSpPr>
        <a:xfrm>
          <a:off x="0" y="0"/>
          <a:ext cx="0" cy="0"/>
          <a:chOff x="0" y="0"/>
          <a:chExt cx="0" cy="0"/>
        </a:xfrm>
      </p:grpSpPr>
      <p:sp>
        <p:nvSpPr>
          <p:cNvPr id="103" name="Google Shape;103;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4" name="Google Shape;104;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05" name="Google Shape;105;p3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id="107" name="Google Shape;107;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3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 name="Google Shape;56;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3" name="Shape 83"/>
        <p:cNvGrpSpPr/>
        <p:nvPr/>
      </p:nvGrpSpPr>
      <p:grpSpPr>
        <a:xfrm>
          <a:off x="0" y="0"/>
          <a:ext cx="0" cy="0"/>
          <a:chOff x="0" y="0"/>
          <a:chExt cx="0" cy="0"/>
        </a:xfrm>
      </p:grpSpPr>
      <p:sp>
        <p:nvSpPr>
          <p:cNvPr id="84" name="Google Shape;8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5" name="Google Shape;85;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6" name="Google Shape;8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1.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Manejo de Vistas </a:t>
            </a:r>
            <a:endParaRPr b="1" sz="4000">
              <a:solidFill>
                <a:srgbClr val="EAFF6A"/>
              </a:solidFill>
              <a:latin typeface="DM Sans"/>
              <a:ea typeface="DM Sans"/>
              <a:cs typeface="DM Sans"/>
              <a:sym typeface="DM Sans"/>
            </a:endParaRPr>
          </a:p>
        </p:txBody>
      </p:sp>
      <p:sp>
        <p:nvSpPr>
          <p:cNvPr id="117" name="Google Shape;117;p3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Unidad 05</a:t>
            </a:r>
            <a:r>
              <a:rPr b="1" lang="es-419" sz="1800">
                <a:solidFill>
                  <a:schemeClr val="lt1"/>
                </a:solidFill>
                <a:latin typeface="DM Sans"/>
                <a:ea typeface="DM Sans"/>
                <a:cs typeface="DM Sans"/>
                <a:sym typeface="DM Sans"/>
              </a:rPr>
              <a:t>.</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pic>
        <p:nvPicPr>
          <p:cNvPr id="118" name="Google Shape;118;p39"/>
          <p:cNvPicPr preferRelativeResize="0"/>
          <p:nvPr/>
        </p:nvPicPr>
        <p:blipFill>
          <a:blip r:embed="rId3">
            <a:alphaModFix/>
          </a:blip>
          <a:stretch>
            <a:fillRect/>
          </a:stretch>
        </p:blipFill>
        <p:spPr>
          <a:xfrm>
            <a:off x="2605100" y="3654844"/>
            <a:ext cx="3933794" cy="162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198" name="Google Shape;198;p48"/>
          <p:cNvSpPr txBox="1"/>
          <p:nvPr/>
        </p:nvSpPr>
        <p:spPr>
          <a:xfrm>
            <a:off x="473350" y="20833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2500">
                <a:solidFill>
                  <a:srgbClr val="B7B7B7"/>
                </a:solidFill>
                <a:latin typeface="DM Sans"/>
                <a:ea typeface="DM Sans"/>
                <a:cs typeface="DM Sans"/>
                <a:sym typeface="DM Sans"/>
              </a:rPr>
              <a:t>Observaremos a continuación ejemplos sobre tipos de vistas. </a:t>
            </a:r>
            <a:endParaRPr b="1" sz="2500">
              <a:solidFill>
                <a:srgbClr val="B7B7B7"/>
              </a:solidFill>
              <a:latin typeface="Helvetica Neue"/>
              <a:ea typeface="Helvetica Neue"/>
              <a:cs typeface="Helvetica Neue"/>
              <a:sym typeface="Helvetica Neue"/>
            </a:endParaRPr>
          </a:p>
        </p:txBody>
      </p:sp>
      <p:grpSp>
        <p:nvGrpSpPr>
          <p:cNvPr id="199" name="Google Shape;199;p48"/>
          <p:cNvGrpSpPr/>
          <p:nvPr/>
        </p:nvGrpSpPr>
        <p:grpSpPr>
          <a:xfrm>
            <a:off x="473351" y="619523"/>
            <a:ext cx="738900" cy="738900"/>
            <a:chOff x="473351" y="619523"/>
            <a:chExt cx="738900" cy="738900"/>
          </a:xfrm>
        </p:grpSpPr>
        <p:sp>
          <p:nvSpPr>
            <p:cNvPr id="200" name="Google Shape;200;p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4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Tipos de vistas</a:t>
            </a:r>
            <a:endParaRPr b="1" sz="3500">
              <a:solidFill>
                <a:schemeClr val="lt1"/>
              </a:solidFill>
              <a:latin typeface="DM Sans"/>
              <a:ea typeface="DM Sans"/>
              <a:cs typeface="DM Sans"/>
              <a:sym typeface="DM Sans"/>
            </a:endParaRPr>
          </a:p>
        </p:txBody>
      </p:sp>
      <p:sp>
        <p:nvSpPr>
          <p:cNvPr id="208" name="Google Shape;208;p49"/>
          <p:cNvSpPr txBox="1"/>
          <p:nvPr/>
        </p:nvSpPr>
        <p:spPr>
          <a:xfrm>
            <a:off x="917700" y="1471400"/>
            <a:ext cx="21663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De una simple tabla podemos aprovechar y obtener múltiples Vistas que nos brindan información de todo tipo y para diferentes públicos.</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Veamos, a continuación, cómo sacar más provecho de éstas.</a:t>
            </a:r>
            <a:endParaRPr sz="1350">
              <a:latin typeface="DM Sans"/>
              <a:ea typeface="DM Sans"/>
              <a:cs typeface="DM Sans"/>
              <a:sym typeface="DM Sans"/>
            </a:endParaRPr>
          </a:p>
        </p:txBody>
      </p:sp>
      <p:pic>
        <p:nvPicPr>
          <p:cNvPr id="209" name="Google Shape;209;p49"/>
          <p:cNvPicPr preferRelativeResize="0"/>
          <p:nvPr/>
        </p:nvPicPr>
        <p:blipFill>
          <a:blip r:embed="rId3">
            <a:alphaModFix/>
          </a:blip>
          <a:stretch>
            <a:fillRect/>
          </a:stretch>
        </p:blipFill>
        <p:spPr>
          <a:xfrm>
            <a:off x="3385800" y="2256175"/>
            <a:ext cx="4784549" cy="1004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0"/>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Visualizar solo nombres y descripciones de los videojuegos</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51"/>
          <p:cNvSpPr/>
          <p:nvPr/>
        </p:nvSpPr>
        <p:spPr>
          <a:xfrm>
            <a:off x="647400" y="1471400"/>
            <a:ext cx="7849200" cy="30351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1"/>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Nombre y descripción de los juegos</a:t>
            </a:r>
            <a:endParaRPr b="1" sz="3500">
              <a:solidFill>
                <a:schemeClr val="lt1"/>
              </a:solidFill>
              <a:latin typeface="DM Sans"/>
              <a:ea typeface="DM Sans"/>
              <a:cs typeface="DM Sans"/>
              <a:sym typeface="DM Sans"/>
            </a:endParaRPr>
          </a:p>
        </p:txBody>
      </p:sp>
      <p:sp>
        <p:nvSpPr>
          <p:cNvPr id="221" name="Google Shape;221;p51"/>
          <p:cNvSpPr txBox="1"/>
          <p:nvPr/>
        </p:nvSpPr>
        <p:spPr>
          <a:xfrm>
            <a:off x="5949025" y="1795050"/>
            <a:ext cx="21663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Creamos ahora una vista que se ocupe de mostrarnos los nombres y descripción de los videojuegos</a:t>
            </a:r>
            <a:endParaRPr sz="1350">
              <a:latin typeface="DM Sans"/>
              <a:ea typeface="DM Sans"/>
              <a:cs typeface="DM Sans"/>
              <a:sym typeface="DM Sans"/>
            </a:endParaRPr>
          </a:p>
        </p:txBody>
      </p:sp>
      <p:pic>
        <p:nvPicPr>
          <p:cNvPr id="222" name="Google Shape;222;p51"/>
          <p:cNvPicPr preferRelativeResize="0"/>
          <p:nvPr/>
        </p:nvPicPr>
        <p:blipFill>
          <a:blip r:embed="rId3">
            <a:alphaModFix/>
          </a:blip>
          <a:stretch>
            <a:fillRect/>
          </a:stretch>
        </p:blipFill>
        <p:spPr>
          <a:xfrm>
            <a:off x="1494738" y="1795050"/>
            <a:ext cx="3597126" cy="247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52"/>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419" sz="4000">
                <a:solidFill>
                  <a:schemeClr val="dk1"/>
                </a:solidFill>
                <a:latin typeface="DM Sans"/>
                <a:ea typeface="DM Sans"/>
                <a:cs typeface="DM Sans"/>
                <a:sym typeface="DM Sans"/>
              </a:rPr>
              <a:t>Visualiza</a:t>
            </a:r>
            <a:r>
              <a:rPr b="1" lang="es-419" sz="4000">
                <a:solidFill>
                  <a:schemeClr val="dk1"/>
                </a:solidFill>
                <a:latin typeface="DM Sans"/>
                <a:ea typeface="DM Sans"/>
                <a:cs typeface="DM Sans"/>
                <a:sym typeface="DM Sans"/>
              </a:rPr>
              <a:t>r solo los videojuegos con nombre “Call of duty”</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53"/>
          <p:cNvSpPr/>
          <p:nvPr/>
        </p:nvSpPr>
        <p:spPr>
          <a:xfrm>
            <a:off x="647400" y="1471400"/>
            <a:ext cx="7849200" cy="30351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3"/>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Nombre </a:t>
            </a:r>
            <a:r>
              <a:rPr b="1" lang="es-419" sz="3500">
                <a:solidFill>
                  <a:schemeClr val="lt1"/>
                </a:solidFill>
                <a:latin typeface="DM Sans"/>
                <a:ea typeface="DM Sans"/>
                <a:cs typeface="DM Sans"/>
                <a:sym typeface="DM Sans"/>
              </a:rPr>
              <a:t>y descripción de los juegos</a:t>
            </a:r>
            <a:endParaRPr b="1" sz="3500">
              <a:solidFill>
                <a:schemeClr val="lt1"/>
              </a:solidFill>
              <a:latin typeface="DM Sans"/>
              <a:ea typeface="DM Sans"/>
              <a:cs typeface="DM Sans"/>
              <a:sym typeface="DM Sans"/>
            </a:endParaRPr>
          </a:p>
        </p:txBody>
      </p:sp>
      <p:sp>
        <p:nvSpPr>
          <p:cNvPr id="234" name="Google Shape;234;p53"/>
          <p:cNvSpPr txBox="1"/>
          <p:nvPr/>
        </p:nvSpPr>
        <p:spPr>
          <a:xfrm>
            <a:off x="5949025" y="1795050"/>
            <a:ext cx="21663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Creamos ahora una vista que se ocupe de mostrarnos los nombres y descripción de los videojuegos que contenga el nombre Call of Duty</a:t>
            </a:r>
            <a:endParaRPr sz="1350">
              <a:latin typeface="DM Sans"/>
              <a:ea typeface="DM Sans"/>
              <a:cs typeface="DM Sans"/>
              <a:sym typeface="DM Sans"/>
            </a:endParaRPr>
          </a:p>
        </p:txBody>
      </p:sp>
      <p:pic>
        <p:nvPicPr>
          <p:cNvPr id="235" name="Google Shape;235;p53"/>
          <p:cNvPicPr preferRelativeResize="0"/>
          <p:nvPr/>
        </p:nvPicPr>
        <p:blipFill>
          <a:blip r:embed="rId3">
            <a:alphaModFix/>
          </a:blip>
          <a:stretch>
            <a:fillRect/>
          </a:stretch>
        </p:blipFill>
        <p:spPr>
          <a:xfrm>
            <a:off x="1416723" y="1795050"/>
            <a:ext cx="3753186" cy="2471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54"/>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Crear una vista</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ya existente</a:t>
            </a:r>
            <a:endParaRPr b="1" sz="4000">
              <a:solidFill>
                <a:srgbClr val="EAFF6A"/>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46" name="Google Shape;246;p55"/>
          <p:cNvSpPr txBox="1"/>
          <p:nvPr/>
        </p:nvSpPr>
        <p:spPr>
          <a:xfrm>
            <a:off x="473350" y="20833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2500">
                <a:solidFill>
                  <a:srgbClr val="B7B7B7"/>
                </a:solidFill>
                <a:latin typeface="DM Sans"/>
                <a:ea typeface="DM Sans"/>
                <a:cs typeface="DM Sans"/>
                <a:sym typeface="DM Sans"/>
              </a:rPr>
              <a:t>Veremos en el siguiente ejemplo como crear una vista ya existente y el uso de la sentencia OR REPLACE.</a:t>
            </a:r>
            <a:endParaRPr b="1" sz="2500">
              <a:solidFill>
                <a:srgbClr val="B7B7B7"/>
              </a:solidFill>
              <a:latin typeface="Helvetica Neue"/>
              <a:ea typeface="Helvetica Neue"/>
              <a:cs typeface="Helvetica Neue"/>
              <a:sym typeface="Helvetica Neue"/>
            </a:endParaRPr>
          </a:p>
        </p:txBody>
      </p:sp>
      <p:grpSp>
        <p:nvGrpSpPr>
          <p:cNvPr id="247" name="Google Shape;247;p55"/>
          <p:cNvGrpSpPr/>
          <p:nvPr/>
        </p:nvGrpSpPr>
        <p:grpSpPr>
          <a:xfrm>
            <a:off x="473351" y="619523"/>
            <a:ext cx="738900" cy="738900"/>
            <a:chOff x="473351" y="619523"/>
            <a:chExt cx="738900" cy="738900"/>
          </a:xfrm>
        </p:grpSpPr>
        <p:sp>
          <p:nvSpPr>
            <p:cNvPr id="248" name="Google Shape;248;p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5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6"/>
          <p:cNvSpPr/>
          <p:nvPr/>
        </p:nvSpPr>
        <p:spPr>
          <a:xfrm>
            <a:off x="647400" y="1053225"/>
            <a:ext cx="7849200" cy="34533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6"/>
          <p:cNvSpPr txBox="1"/>
          <p:nvPr/>
        </p:nvSpPr>
        <p:spPr>
          <a:xfrm>
            <a:off x="1007250" y="210600"/>
            <a:ext cx="69201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Crear una vista ya existente</a:t>
            </a:r>
            <a:endParaRPr b="1" sz="3500">
              <a:solidFill>
                <a:schemeClr val="lt1"/>
              </a:solidFill>
              <a:latin typeface="DM Sans"/>
              <a:ea typeface="DM Sans"/>
              <a:cs typeface="DM Sans"/>
              <a:sym typeface="DM Sans"/>
            </a:endParaRPr>
          </a:p>
        </p:txBody>
      </p:sp>
      <p:sp>
        <p:nvSpPr>
          <p:cNvPr id="256" name="Google Shape;256;p56"/>
          <p:cNvSpPr txBox="1"/>
          <p:nvPr/>
        </p:nvSpPr>
        <p:spPr>
          <a:xfrm>
            <a:off x="1111950" y="1179250"/>
            <a:ext cx="692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Intentemos ejecutar un script para crear una Vista nueva con un nombre de Vista que exista previamente.</a:t>
            </a:r>
            <a:endParaRPr sz="1350">
              <a:latin typeface="DM Sans"/>
              <a:ea typeface="DM Sans"/>
              <a:cs typeface="DM Sans"/>
              <a:sym typeface="DM Sans"/>
            </a:endParaRPr>
          </a:p>
        </p:txBody>
      </p:sp>
      <p:pic>
        <p:nvPicPr>
          <p:cNvPr id="257" name="Google Shape;257;p56"/>
          <p:cNvPicPr preferRelativeResize="0"/>
          <p:nvPr/>
        </p:nvPicPr>
        <p:blipFill>
          <a:blip r:embed="rId3">
            <a:alphaModFix/>
          </a:blip>
          <a:stretch>
            <a:fillRect/>
          </a:stretch>
        </p:blipFill>
        <p:spPr>
          <a:xfrm>
            <a:off x="1111950" y="1847075"/>
            <a:ext cx="6920100" cy="2538775"/>
          </a:xfrm>
          <a:prstGeom prst="rect">
            <a:avLst/>
          </a:prstGeom>
          <a:noFill/>
          <a:ln>
            <a:noFill/>
          </a:ln>
        </p:spPr>
      </p:pic>
      <p:sp>
        <p:nvSpPr>
          <p:cNvPr id="258" name="Google Shape;258;p56"/>
          <p:cNvSpPr/>
          <p:nvPr/>
        </p:nvSpPr>
        <p:spPr>
          <a:xfrm>
            <a:off x="1111950" y="3948032"/>
            <a:ext cx="6710700" cy="327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La sentencia OR REPLACE</a:t>
            </a:r>
            <a:endParaRPr b="1" sz="4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24" name="Google Shape;124;p4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25" name="Google Shape;125;p40"/>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solidFill>
                  <a:schemeClr val="lt1"/>
                </a:solidFill>
                <a:latin typeface="DM Sans"/>
                <a:ea typeface="DM Sans"/>
                <a:cs typeface="DM Sans"/>
                <a:sym typeface="DM Sans"/>
              </a:rPr>
              <a:t>Crear, actualizar y eliminar vistas</a:t>
            </a:r>
            <a:endParaRPr sz="1350">
              <a:solidFill>
                <a:schemeClr val="lt1"/>
              </a:solidFill>
              <a:latin typeface="DM Sans"/>
              <a:ea typeface="DM Sans"/>
              <a:cs typeface="DM Sans"/>
              <a:sym typeface="DM Sans"/>
            </a:endParaRPr>
          </a:p>
        </p:txBody>
      </p:sp>
      <p:pic>
        <p:nvPicPr>
          <p:cNvPr id="126" name="Google Shape;126;p40"/>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27" name="Google Shape;127;p40"/>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solidFill>
                  <a:schemeClr val="lt1"/>
                </a:solidFill>
                <a:latin typeface="DM Sans"/>
                <a:ea typeface="DM Sans"/>
                <a:cs typeface="DM Sans"/>
                <a:sym typeface="DM Sans"/>
              </a:rPr>
              <a:t>Identificar ventajas y desventajas de cada tipo de vista</a:t>
            </a:r>
            <a:endParaRPr sz="1350">
              <a:solidFill>
                <a:schemeClr val="lt1"/>
              </a:solidFill>
              <a:latin typeface="DM Sans"/>
              <a:ea typeface="DM Sans"/>
              <a:cs typeface="DM Sans"/>
              <a:sym typeface="DM Sans"/>
            </a:endParaRPr>
          </a:p>
        </p:txBody>
      </p:sp>
      <p:cxnSp>
        <p:nvCxnSpPr>
          <p:cNvPr id="128" name="Google Shape;128;p40"/>
          <p:cNvCxnSpPr>
            <a:stCxn id="124" idx="2"/>
            <a:endCxn id="126"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8"/>
          <p:cNvSpPr/>
          <p:nvPr/>
        </p:nvSpPr>
        <p:spPr>
          <a:xfrm>
            <a:off x="647400" y="1053225"/>
            <a:ext cx="7849200" cy="34533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Create ON REPLACE view</a:t>
            </a:r>
            <a:endParaRPr b="1" sz="3500">
              <a:solidFill>
                <a:schemeClr val="lt1"/>
              </a:solidFill>
              <a:latin typeface="DM Sans"/>
              <a:ea typeface="DM Sans"/>
              <a:cs typeface="DM Sans"/>
              <a:sym typeface="DM Sans"/>
            </a:endParaRPr>
          </a:p>
        </p:txBody>
      </p:sp>
      <p:sp>
        <p:nvSpPr>
          <p:cNvPr id="270" name="Google Shape;270;p58"/>
          <p:cNvSpPr txBox="1"/>
          <p:nvPr/>
        </p:nvSpPr>
        <p:spPr>
          <a:xfrm>
            <a:off x="1111950" y="1179250"/>
            <a:ext cx="692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Tal como vimos al inicio de esta clase, para sobreescribir Vistas con una nueva consulta, debemos agregar la sentencia OR REPLACE.</a:t>
            </a:r>
            <a:endParaRPr sz="1350">
              <a:latin typeface="DM Sans"/>
              <a:ea typeface="DM Sans"/>
              <a:cs typeface="DM Sans"/>
              <a:sym typeface="DM Sans"/>
            </a:endParaRPr>
          </a:p>
        </p:txBody>
      </p:sp>
      <p:pic>
        <p:nvPicPr>
          <p:cNvPr id="271" name="Google Shape;271;p58"/>
          <p:cNvPicPr preferRelativeResize="0"/>
          <p:nvPr/>
        </p:nvPicPr>
        <p:blipFill>
          <a:blip r:embed="rId3">
            <a:alphaModFix/>
          </a:blip>
          <a:stretch>
            <a:fillRect/>
          </a:stretch>
        </p:blipFill>
        <p:spPr>
          <a:xfrm>
            <a:off x="1369664" y="1867027"/>
            <a:ext cx="6404675" cy="1691200"/>
          </a:xfrm>
          <a:prstGeom prst="rect">
            <a:avLst/>
          </a:prstGeom>
          <a:noFill/>
          <a:ln>
            <a:noFill/>
          </a:ln>
        </p:spPr>
      </p:pic>
      <p:sp>
        <p:nvSpPr>
          <p:cNvPr id="272" name="Google Shape;272;p58"/>
          <p:cNvSpPr/>
          <p:nvPr/>
        </p:nvSpPr>
        <p:spPr>
          <a:xfrm>
            <a:off x="2609836" y="2155410"/>
            <a:ext cx="856200" cy="230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9"/>
          <p:cNvSpPr/>
          <p:nvPr/>
        </p:nvSpPr>
        <p:spPr>
          <a:xfrm>
            <a:off x="647400" y="1053225"/>
            <a:ext cx="7849200" cy="34533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Create </a:t>
            </a:r>
            <a:r>
              <a:rPr b="1" lang="es-419" sz="3500">
                <a:solidFill>
                  <a:schemeClr val="lt1"/>
                </a:solidFill>
                <a:latin typeface="DM Sans"/>
                <a:ea typeface="DM Sans"/>
                <a:cs typeface="DM Sans"/>
                <a:sym typeface="DM Sans"/>
              </a:rPr>
              <a:t>OR</a:t>
            </a:r>
            <a:r>
              <a:rPr b="1" lang="es-419" sz="3500">
                <a:solidFill>
                  <a:schemeClr val="lt1"/>
                </a:solidFill>
                <a:latin typeface="DM Sans"/>
                <a:ea typeface="DM Sans"/>
                <a:cs typeface="DM Sans"/>
                <a:sym typeface="DM Sans"/>
              </a:rPr>
              <a:t> REPLACE view</a:t>
            </a:r>
            <a:endParaRPr b="1" sz="3500">
              <a:solidFill>
                <a:schemeClr val="lt1"/>
              </a:solidFill>
              <a:latin typeface="DM Sans"/>
              <a:ea typeface="DM Sans"/>
              <a:cs typeface="DM Sans"/>
              <a:sym typeface="DM Sans"/>
            </a:endParaRPr>
          </a:p>
        </p:txBody>
      </p:sp>
      <p:sp>
        <p:nvSpPr>
          <p:cNvPr id="279" name="Google Shape;279;p59"/>
          <p:cNvSpPr txBox="1"/>
          <p:nvPr/>
        </p:nvSpPr>
        <p:spPr>
          <a:xfrm>
            <a:off x="1111950" y="1103050"/>
            <a:ext cx="692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De esta manera, Mysql sobreescribirá directamente la Vista existente con el código de esta nueva Vista generada. Tengamos precaución porque Mysql no advertirá la operación de sobre-escritura.</a:t>
            </a:r>
            <a:endParaRPr sz="1350">
              <a:latin typeface="DM Sans"/>
              <a:ea typeface="DM Sans"/>
              <a:cs typeface="DM Sans"/>
              <a:sym typeface="DM Sans"/>
            </a:endParaRPr>
          </a:p>
        </p:txBody>
      </p:sp>
      <p:pic>
        <p:nvPicPr>
          <p:cNvPr id="280" name="Google Shape;280;p59"/>
          <p:cNvPicPr preferRelativeResize="0"/>
          <p:nvPr/>
        </p:nvPicPr>
        <p:blipFill>
          <a:blip r:embed="rId3">
            <a:alphaModFix/>
          </a:blip>
          <a:stretch>
            <a:fillRect/>
          </a:stretch>
        </p:blipFill>
        <p:spPr>
          <a:xfrm>
            <a:off x="1853788" y="1927875"/>
            <a:ext cx="5436425" cy="2428150"/>
          </a:xfrm>
          <a:prstGeom prst="rect">
            <a:avLst/>
          </a:prstGeom>
          <a:noFill/>
          <a:ln cap="flat" cmpd="sng" w="9525">
            <a:solidFill>
              <a:schemeClr val="dk2"/>
            </a:solidFill>
            <a:prstDash val="solid"/>
            <a:round/>
            <a:headEnd len="sm" w="sm" type="none"/>
            <a:tailEnd len="sm" w="sm" type="none"/>
          </a:ln>
        </p:spPr>
      </p:pic>
      <p:sp>
        <p:nvSpPr>
          <p:cNvPr id="281" name="Google Shape;281;p59"/>
          <p:cNvSpPr/>
          <p:nvPr/>
        </p:nvSpPr>
        <p:spPr>
          <a:xfrm>
            <a:off x="1853788" y="4022177"/>
            <a:ext cx="5358300" cy="32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6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Aplicar filtros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a una vista</a:t>
            </a:r>
            <a:endParaRPr b="1" sz="4000">
              <a:solidFill>
                <a:srgbClr val="EA90FF"/>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6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92" name="Google Shape;292;p61"/>
          <p:cNvSpPr txBox="1"/>
          <p:nvPr/>
        </p:nvSpPr>
        <p:spPr>
          <a:xfrm>
            <a:off x="473350" y="20833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2500">
                <a:solidFill>
                  <a:srgbClr val="B7B7B7"/>
                </a:solidFill>
                <a:latin typeface="DM Sans"/>
                <a:ea typeface="DM Sans"/>
                <a:cs typeface="DM Sans"/>
                <a:sym typeface="DM Sans"/>
              </a:rPr>
              <a:t>Conozcamos </a:t>
            </a:r>
            <a:r>
              <a:rPr lang="es-419" sz="2500">
                <a:solidFill>
                  <a:srgbClr val="B7B7B7"/>
                </a:solidFill>
                <a:latin typeface="DM Sans"/>
                <a:ea typeface="DM Sans"/>
                <a:cs typeface="DM Sans"/>
                <a:sym typeface="DM Sans"/>
              </a:rPr>
              <a:t>en el siguiente ejemplo como aplicar filtros a una vista y cómo crear una vista con más de una tabla. </a:t>
            </a:r>
            <a:endParaRPr b="1" sz="2500">
              <a:solidFill>
                <a:srgbClr val="B7B7B7"/>
              </a:solidFill>
              <a:latin typeface="Helvetica Neue"/>
              <a:ea typeface="Helvetica Neue"/>
              <a:cs typeface="Helvetica Neue"/>
              <a:sym typeface="Helvetica Neue"/>
            </a:endParaRPr>
          </a:p>
        </p:txBody>
      </p:sp>
      <p:grpSp>
        <p:nvGrpSpPr>
          <p:cNvPr id="293" name="Google Shape;293;p61"/>
          <p:cNvGrpSpPr/>
          <p:nvPr/>
        </p:nvGrpSpPr>
        <p:grpSpPr>
          <a:xfrm>
            <a:off x="473351" y="619523"/>
            <a:ext cx="738900" cy="738900"/>
            <a:chOff x="473351" y="619523"/>
            <a:chExt cx="738900" cy="738900"/>
          </a:xfrm>
        </p:grpSpPr>
        <p:sp>
          <p:nvSpPr>
            <p:cNvPr id="294" name="Google Shape;294;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6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2"/>
          <p:cNvSpPr/>
          <p:nvPr/>
        </p:nvSpPr>
        <p:spPr>
          <a:xfrm>
            <a:off x="647400" y="1053225"/>
            <a:ext cx="7849200" cy="34533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Aplicar filtros a una vista</a:t>
            </a:r>
            <a:endParaRPr b="1" sz="3500">
              <a:solidFill>
                <a:schemeClr val="lt1"/>
              </a:solidFill>
              <a:latin typeface="DM Sans"/>
              <a:ea typeface="DM Sans"/>
              <a:cs typeface="DM Sans"/>
              <a:sym typeface="DM Sans"/>
            </a:endParaRPr>
          </a:p>
        </p:txBody>
      </p:sp>
      <p:sp>
        <p:nvSpPr>
          <p:cNvPr id="302" name="Google Shape;302;p62"/>
          <p:cNvSpPr txBox="1"/>
          <p:nvPr/>
        </p:nvSpPr>
        <p:spPr>
          <a:xfrm>
            <a:off x="5453700" y="1302675"/>
            <a:ext cx="25929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Las Vistas, una vez creadas, pueden ser tratadas tal como si fuesen una tabla, por ejemplo aplicando un orden a la misma.</a:t>
            </a:r>
            <a:endParaRPr sz="1350">
              <a:latin typeface="DM Sans"/>
              <a:ea typeface="DM Sans"/>
              <a:cs typeface="DM Sans"/>
              <a:sym typeface="DM Sans"/>
            </a:endParaRPr>
          </a:p>
        </p:txBody>
      </p:sp>
      <p:pic>
        <p:nvPicPr>
          <p:cNvPr id="303" name="Google Shape;303;p62"/>
          <p:cNvPicPr preferRelativeResize="0"/>
          <p:nvPr/>
        </p:nvPicPr>
        <p:blipFill>
          <a:blip r:embed="rId3">
            <a:alphaModFix/>
          </a:blip>
          <a:stretch>
            <a:fillRect/>
          </a:stretch>
        </p:blipFill>
        <p:spPr>
          <a:xfrm>
            <a:off x="1111950" y="1360825"/>
            <a:ext cx="4238674" cy="2838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3"/>
          <p:cNvSpPr/>
          <p:nvPr/>
        </p:nvSpPr>
        <p:spPr>
          <a:xfrm>
            <a:off x="647400" y="1053225"/>
            <a:ext cx="7849200" cy="34533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Aplicar filtros a una vista</a:t>
            </a:r>
            <a:endParaRPr b="1" sz="3500">
              <a:solidFill>
                <a:schemeClr val="lt1"/>
              </a:solidFill>
              <a:latin typeface="DM Sans"/>
              <a:ea typeface="DM Sans"/>
              <a:cs typeface="DM Sans"/>
              <a:sym typeface="DM Sans"/>
            </a:endParaRPr>
          </a:p>
        </p:txBody>
      </p:sp>
      <p:sp>
        <p:nvSpPr>
          <p:cNvPr id="310" name="Google Shape;310;p63"/>
          <p:cNvSpPr txBox="1"/>
          <p:nvPr/>
        </p:nvSpPr>
        <p:spPr>
          <a:xfrm>
            <a:off x="6196725" y="1302675"/>
            <a:ext cx="19623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Si aplicamos una cláusula</a:t>
            </a:r>
            <a:r>
              <a:rPr lang="es-419" sz="1350">
                <a:latin typeface="Consolas"/>
                <a:ea typeface="Consolas"/>
                <a:cs typeface="Consolas"/>
                <a:sym typeface="Consolas"/>
              </a:rPr>
              <a:t> WHERE</a:t>
            </a:r>
            <a:r>
              <a:rPr lang="es-419" sz="1350">
                <a:latin typeface="DM Sans"/>
                <a:ea typeface="DM Sans"/>
                <a:cs typeface="DM Sans"/>
                <a:sym typeface="DM Sans"/>
              </a:rPr>
              <a:t> y/u </a:t>
            </a:r>
            <a:r>
              <a:rPr lang="es-419" sz="1350">
                <a:latin typeface="Consolas"/>
                <a:ea typeface="Consolas"/>
                <a:cs typeface="Consolas"/>
                <a:sym typeface="Consolas"/>
              </a:rPr>
              <a:t>ORDER BY</a:t>
            </a:r>
            <a:r>
              <a:rPr lang="es-419" sz="1350">
                <a:latin typeface="DM Sans"/>
                <a:ea typeface="DM Sans"/>
                <a:cs typeface="DM Sans"/>
                <a:sym typeface="DM Sans"/>
              </a:rPr>
              <a:t>, veremos que los datos de la Vista, se listaran tal como lo indicamos en la consulta de selección.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Por lo tanto, ¡en las vistas podemos aplicar todas las operaciones que vimos sobre tablas!</a:t>
            </a:r>
            <a:endParaRPr sz="1350">
              <a:latin typeface="DM Sans"/>
              <a:ea typeface="DM Sans"/>
              <a:cs typeface="DM Sans"/>
              <a:sym typeface="DM Sans"/>
            </a:endParaRPr>
          </a:p>
        </p:txBody>
      </p:sp>
      <p:pic>
        <p:nvPicPr>
          <p:cNvPr id="311" name="Google Shape;311;p63"/>
          <p:cNvPicPr preferRelativeResize="0"/>
          <p:nvPr/>
        </p:nvPicPr>
        <p:blipFill>
          <a:blip r:embed="rId3">
            <a:alphaModFix/>
          </a:blip>
          <a:stretch>
            <a:fillRect/>
          </a:stretch>
        </p:blipFill>
        <p:spPr>
          <a:xfrm>
            <a:off x="981099" y="1527279"/>
            <a:ext cx="5161950" cy="25051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4"/>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Crear una vista con</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más de una tabla</a:t>
            </a:r>
            <a:endParaRPr b="1" sz="4000">
              <a:solidFill>
                <a:srgbClr val="83AEFB"/>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5"/>
          <p:cNvSpPr txBox="1"/>
          <p:nvPr/>
        </p:nvSpPr>
        <p:spPr>
          <a:xfrm>
            <a:off x="1461300" y="60225"/>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Vistas con más de una tabla</a:t>
            </a:r>
            <a:endParaRPr b="1" sz="3500">
              <a:solidFill>
                <a:schemeClr val="lt1"/>
              </a:solidFill>
              <a:latin typeface="DM Sans"/>
              <a:ea typeface="DM Sans"/>
              <a:cs typeface="DM Sans"/>
              <a:sym typeface="DM Sans"/>
            </a:endParaRPr>
          </a:p>
        </p:txBody>
      </p:sp>
      <p:pic>
        <p:nvPicPr>
          <p:cNvPr id="322" name="Google Shape;322;p65"/>
          <p:cNvPicPr preferRelativeResize="0"/>
          <p:nvPr/>
        </p:nvPicPr>
        <p:blipFill>
          <a:blip r:embed="rId3">
            <a:alphaModFix/>
          </a:blip>
          <a:stretch>
            <a:fillRect/>
          </a:stretch>
        </p:blipFill>
        <p:spPr>
          <a:xfrm>
            <a:off x="2047012" y="1101550"/>
            <a:ext cx="5049979" cy="3317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p66"/>
          <p:cNvGrpSpPr/>
          <p:nvPr/>
        </p:nvGrpSpPr>
        <p:grpSpPr>
          <a:xfrm>
            <a:off x="473370" y="619431"/>
            <a:ext cx="738905" cy="738905"/>
            <a:chOff x="575612" y="1950748"/>
            <a:chExt cx="431100" cy="431100"/>
          </a:xfrm>
        </p:grpSpPr>
        <p:sp>
          <p:nvSpPr>
            <p:cNvPr id="328" name="Google Shape;328;p66"/>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66"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30" name="Google Shape;330;p6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31" name="Google Shape;331;p66"/>
          <p:cNvSpPr txBox="1"/>
          <p:nvPr/>
        </p:nvSpPr>
        <p:spPr>
          <a:xfrm>
            <a:off x="473350" y="1626100"/>
            <a:ext cx="71694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700">
                <a:solidFill>
                  <a:srgbClr val="B7B7B7"/>
                </a:solidFill>
                <a:latin typeface="DM Sans"/>
                <a:ea typeface="DM Sans"/>
                <a:cs typeface="DM Sans"/>
                <a:sym typeface="DM Sans"/>
              </a:rPr>
              <a:t>Simplificación de tareas mediante las Vistas</a:t>
            </a:r>
            <a:endParaRPr b="1" sz="17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None/>
            </a:pPr>
            <a:r>
              <a:rPr lang="es-419" sz="1700">
                <a:solidFill>
                  <a:srgbClr val="B7B7B7"/>
                </a:solidFill>
                <a:latin typeface="DM Sans"/>
                <a:ea typeface="DM Sans"/>
                <a:cs typeface="DM Sans"/>
                <a:sym typeface="DM Sans"/>
              </a:rPr>
              <a:t>Como podemos apreciar, las Vistas nos permiten no sólo llegar a la información concisa mucho más rápidamente, sino que también aportan una variedad de opciones para el trabajo cotidiano sobre los datos de un sistema de software productivo.</a:t>
            </a:r>
            <a:endParaRPr sz="17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None/>
            </a:pPr>
            <a:r>
              <a:rPr lang="es-419" sz="1700">
                <a:solidFill>
                  <a:srgbClr val="B7B7B7"/>
                </a:solidFill>
                <a:latin typeface="DM Sans"/>
                <a:ea typeface="DM Sans"/>
                <a:cs typeface="DM Sans"/>
                <a:sym typeface="DM Sans"/>
              </a:rPr>
              <a:t>Teniendo en cuenta estas dos tablas que integramos recientemente:</a:t>
            </a:r>
            <a:endParaRPr sz="1700">
              <a:solidFill>
                <a:srgbClr val="B7B7B7"/>
              </a:solidFill>
              <a:latin typeface="DM Sans"/>
              <a:ea typeface="DM Sans"/>
              <a:cs typeface="DM Sans"/>
              <a:sym typeface="DM Sans"/>
            </a:endParaRPr>
          </a:p>
        </p:txBody>
      </p:sp>
      <p:sp>
        <p:nvSpPr>
          <p:cNvPr id="332" name="Google Shape;332;p66"/>
          <p:cNvSpPr txBox="1"/>
          <p:nvPr/>
        </p:nvSpPr>
        <p:spPr>
          <a:xfrm>
            <a:off x="473350" y="3660175"/>
            <a:ext cx="7169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300">
                <a:solidFill>
                  <a:schemeClr val="lt1"/>
                </a:solidFill>
                <a:latin typeface="DM Sans"/>
                <a:ea typeface="DM Sans"/>
                <a:cs typeface="DM Sans"/>
                <a:sym typeface="DM Sans"/>
              </a:rPr>
              <a:t>¿Qué otras Vistas se te ocurre que podríamos crear utilizando el modelo gamers?</a:t>
            </a:r>
            <a:endParaRPr b="1" sz="2300">
              <a:solidFill>
                <a:schemeClr val="lt1"/>
              </a:solidFill>
              <a:latin typeface="DM Sans"/>
              <a:ea typeface="DM Sans"/>
              <a:cs typeface="DM Sans"/>
              <a:sym typeface="DM Sans"/>
            </a:endParaRPr>
          </a:p>
          <a:p>
            <a:pPr indent="0" lvl="0" marL="0" rtl="0" algn="l">
              <a:spcBef>
                <a:spcPts val="0"/>
              </a:spcBef>
              <a:spcAft>
                <a:spcPts val="0"/>
              </a:spcAft>
              <a:buNone/>
            </a:pPr>
            <a:r>
              <a:rPr lang="es-419" sz="2000">
                <a:solidFill>
                  <a:srgbClr val="83AEFB"/>
                </a:solidFill>
                <a:latin typeface="DM Sans"/>
                <a:ea typeface="DM Sans"/>
                <a:cs typeface="DM Sans"/>
                <a:sym typeface="DM Sans"/>
              </a:rPr>
              <a:t>Contesta la encuesta de Zoom </a:t>
            </a:r>
            <a:endParaRPr sz="2000">
              <a:solidFill>
                <a:srgbClr val="83AEFB"/>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7"/>
          <p:cNvSpPr txBox="1"/>
          <p:nvPr/>
        </p:nvSpPr>
        <p:spPr>
          <a:xfrm>
            <a:off x="1461288"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Modificar una </a:t>
            </a:r>
            <a:r>
              <a:rPr b="1" lang="es-419" sz="4000">
                <a:solidFill>
                  <a:srgbClr val="EAFF6A"/>
                </a:solidFill>
                <a:latin typeface="DM Sans"/>
                <a:ea typeface="DM Sans"/>
                <a:cs typeface="DM Sans"/>
                <a:sym typeface="DM Sans"/>
              </a:rPr>
              <a:t>vista existente</a:t>
            </a:r>
            <a:endParaRPr b="1" sz="4000">
              <a:solidFill>
                <a:srgbClr val="EAFF6A"/>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 name="Shape 132"/>
        <p:cNvGrpSpPr/>
        <p:nvPr/>
      </p:nvGrpSpPr>
      <p:grpSpPr>
        <a:xfrm>
          <a:off x="0" y="0"/>
          <a:ext cx="0" cy="0"/>
          <a:chOff x="0" y="0"/>
          <a:chExt cx="0" cy="0"/>
        </a:xfrm>
      </p:grpSpPr>
      <p:pic>
        <p:nvPicPr>
          <p:cNvPr id="133" name="Google Shape;133;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4" name="Google Shape;134;p41"/>
          <p:cNvSpPr/>
          <p:nvPr/>
        </p:nvSpPr>
        <p:spPr>
          <a:xfrm>
            <a:off x="295984" y="2692053"/>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FFFFFF"/>
                </a:solidFill>
                <a:latin typeface="DM Sans"/>
                <a:ea typeface="DM Sans"/>
                <a:cs typeface="DM Sans"/>
                <a:sym typeface="DM Sans"/>
              </a:rPr>
              <a:t>VISTAS</a:t>
            </a:r>
            <a:endParaRPr sz="1200">
              <a:solidFill>
                <a:srgbClr val="FFFFFF"/>
              </a:solidFill>
              <a:latin typeface="DM Sans"/>
              <a:ea typeface="DM Sans"/>
              <a:cs typeface="DM Sans"/>
              <a:sym typeface="DM Sans"/>
            </a:endParaRPr>
          </a:p>
        </p:txBody>
      </p:sp>
      <p:sp>
        <p:nvSpPr>
          <p:cNvPr id="135" name="Google Shape;135;p41"/>
          <p:cNvSpPr/>
          <p:nvPr/>
        </p:nvSpPr>
        <p:spPr>
          <a:xfrm>
            <a:off x="3271363" y="1705575"/>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TIPOS DE VISTAS</a:t>
            </a:r>
            <a:endParaRPr sz="1200">
              <a:solidFill>
                <a:srgbClr val="222222"/>
              </a:solidFill>
              <a:latin typeface="DM Sans"/>
              <a:ea typeface="DM Sans"/>
              <a:cs typeface="DM Sans"/>
              <a:sym typeface="DM Sans"/>
            </a:endParaRPr>
          </a:p>
        </p:txBody>
      </p:sp>
      <p:cxnSp>
        <p:nvCxnSpPr>
          <p:cNvPr id="136" name="Google Shape;136;p41"/>
          <p:cNvCxnSpPr>
            <a:stCxn id="134" idx="3"/>
            <a:endCxn id="135" idx="1"/>
          </p:cNvCxnSpPr>
          <p:nvPr/>
        </p:nvCxnSpPr>
        <p:spPr>
          <a:xfrm flipH="1" rot="10800000">
            <a:off x="1748884" y="2006853"/>
            <a:ext cx="1522500" cy="9864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137" name="Google Shape;137;p41"/>
          <p:cNvSpPr/>
          <p:nvPr/>
        </p:nvSpPr>
        <p:spPr>
          <a:xfrm>
            <a:off x="6855988" y="2785080"/>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CREACIÓN, ACTUALIZACIÓN</a:t>
            </a:r>
            <a:endParaRPr sz="1200">
              <a:solidFill>
                <a:srgbClr val="222222"/>
              </a:solidFill>
              <a:latin typeface="DM Sans"/>
              <a:ea typeface="DM Sans"/>
              <a:cs typeface="DM Sans"/>
              <a:sym typeface="DM Sans"/>
            </a:endParaRPr>
          </a:p>
        </p:txBody>
      </p:sp>
      <p:sp>
        <p:nvSpPr>
          <p:cNvPr id="138" name="Google Shape;138;p41"/>
          <p:cNvSpPr/>
          <p:nvPr/>
        </p:nvSpPr>
        <p:spPr>
          <a:xfrm>
            <a:off x="6855988" y="916811"/>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DEFINICIÓN</a:t>
            </a:r>
            <a:endParaRPr sz="1200">
              <a:solidFill>
                <a:srgbClr val="222222"/>
              </a:solidFill>
              <a:latin typeface="DM Sans"/>
              <a:ea typeface="DM Sans"/>
              <a:cs typeface="DM Sans"/>
              <a:sym typeface="DM Sans"/>
            </a:endParaRPr>
          </a:p>
        </p:txBody>
      </p:sp>
      <p:sp>
        <p:nvSpPr>
          <p:cNvPr id="139" name="Google Shape;139;p41"/>
          <p:cNvSpPr/>
          <p:nvPr/>
        </p:nvSpPr>
        <p:spPr>
          <a:xfrm>
            <a:off x="6855988" y="1705573"/>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OBJETIVOS</a:t>
            </a:r>
            <a:endParaRPr sz="1200">
              <a:solidFill>
                <a:srgbClr val="222222"/>
              </a:solidFill>
              <a:latin typeface="DM Sans"/>
              <a:ea typeface="DM Sans"/>
              <a:cs typeface="DM Sans"/>
              <a:sym typeface="DM Sans"/>
            </a:endParaRPr>
          </a:p>
        </p:txBody>
      </p:sp>
      <p:sp>
        <p:nvSpPr>
          <p:cNvPr id="140" name="Google Shape;140;p41"/>
          <p:cNvSpPr/>
          <p:nvPr/>
        </p:nvSpPr>
        <p:spPr>
          <a:xfrm>
            <a:off x="6855988" y="3571692"/>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ELIMINACIÓN</a:t>
            </a:r>
            <a:endParaRPr sz="1200">
              <a:solidFill>
                <a:srgbClr val="222222"/>
              </a:solidFill>
              <a:latin typeface="DM Sans"/>
              <a:ea typeface="DM Sans"/>
              <a:cs typeface="DM Sans"/>
              <a:sym typeface="DM Sans"/>
            </a:endParaRPr>
          </a:p>
        </p:txBody>
      </p:sp>
      <p:cxnSp>
        <p:nvCxnSpPr>
          <p:cNvPr id="141" name="Google Shape;141;p41"/>
          <p:cNvCxnSpPr>
            <a:stCxn id="135" idx="0"/>
            <a:endCxn id="138" idx="1"/>
          </p:cNvCxnSpPr>
          <p:nvPr/>
        </p:nvCxnSpPr>
        <p:spPr>
          <a:xfrm rot="-5400000">
            <a:off x="5234413" y="83925"/>
            <a:ext cx="487500" cy="2755800"/>
          </a:xfrm>
          <a:prstGeom prst="bentConnector2">
            <a:avLst/>
          </a:prstGeom>
          <a:noFill/>
          <a:ln cap="flat" cmpd="sng" w="9525">
            <a:solidFill>
              <a:srgbClr val="CCCCCC"/>
            </a:solidFill>
            <a:prstDash val="solid"/>
            <a:round/>
            <a:headEnd len="med" w="med" type="oval"/>
            <a:tailEnd len="med" w="med" type="oval"/>
          </a:ln>
        </p:spPr>
      </p:cxnSp>
      <p:cxnSp>
        <p:nvCxnSpPr>
          <p:cNvPr id="142" name="Google Shape;142;p41"/>
          <p:cNvCxnSpPr>
            <a:stCxn id="135" idx="2"/>
            <a:endCxn id="140" idx="1"/>
          </p:cNvCxnSpPr>
          <p:nvPr/>
        </p:nvCxnSpPr>
        <p:spPr>
          <a:xfrm flipH="1" rot="-5400000">
            <a:off x="4695763" y="1712475"/>
            <a:ext cx="1564800" cy="2755800"/>
          </a:xfrm>
          <a:prstGeom prst="bentConnector2">
            <a:avLst/>
          </a:prstGeom>
          <a:noFill/>
          <a:ln cap="flat" cmpd="sng" w="9525">
            <a:solidFill>
              <a:srgbClr val="CCCCCC"/>
            </a:solidFill>
            <a:prstDash val="solid"/>
            <a:round/>
            <a:headEnd len="med" w="med" type="oval"/>
            <a:tailEnd len="med" w="med" type="oval"/>
          </a:ln>
        </p:spPr>
      </p:cxnSp>
      <p:cxnSp>
        <p:nvCxnSpPr>
          <p:cNvPr id="143" name="Google Shape;143;p41"/>
          <p:cNvCxnSpPr>
            <a:stCxn id="135" idx="3"/>
            <a:endCxn id="139" idx="1"/>
          </p:cNvCxnSpPr>
          <p:nvPr/>
        </p:nvCxnSpPr>
        <p:spPr>
          <a:xfrm>
            <a:off x="4929163" y="2006775"/>
            <a:ext cx="1926900" cy="600"/>
          </a:xfrm>
          <a:prstGeom prst="bentConnector3">
            <a:avLst>
              <a:gd fmla="val 49998" name="adj1"/>
            </a:avLst>
          </a:prstGeom>
          <a:noFill/>
          <a:ln cap="flat" cmpd="sng" w="9525">
            <a:solidFill>
              <a:srgbClr val="CCCCCC"/>
            </a:solidFill>
            <a:prstDash val="solid"/>
            <a:round/>
            <a:headEnd len="med" w="med" type="oval"/>
            <a:tailEnd len="med" w="med" type="oval"/>
          </a:ln>
        </p:spPr>
      </p:cxnSp>
      <p:cxnSp>
        <p:nvCxnSpPr>
          <p:cNvPr id="144" name="Google Shape;144;p41"/>
          <p:cNvCxnSpPr>
            <a:stCxn id="135" idx="2"/>
            <a:endCxn id="137" idx="1"/>
          </p:cNvCxnSpPr>
          <p:nvPr/>
        </p:nvCxnSpPr>
        <p:spPr>
          <a:xfrm flipH="1" rot="-5400000">
            <a:off x="5089063" y="1319175"/>
            <a:ext cx="778200" cy="2755800"/>
          </a:xfrm>
          <a:prstGeom prst="bentConnector2">
            <a:avLst/>
          </a:prstGeom>
          <a:noFill/>
          <a:ln cap="flat" cmpd="sng" w="9525">
            <a:solidFill>
              <a:srgbClr val="CCCCCC"/>
            </a:solidFill>
            <a:prstDash val="solid"/>
            <a:round/>
            <a:headEnd len="med" w="med" type="oval"/>
            <a:tailEnd len="med" w="med" type="oval"/>
          </a:ln>
        </p:spPr>
      </p:cxnSp>
      <p:sp>
        <p:nvSpPr>
          <p:cNvPr id="145" name="Google Shape;145;p4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MAPA DE </a:t>
            </a:r>
            <a:r>
              <a:rPr lang="es-419"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47" name="Google Shape;147;p41" title="ícono de mapa de contenidos"/>
          <p:cNvPicPr preferRelativeResize="0"/>
          <p:nvPr/>
        </p:nvPicPr>
        <p:blipFill>
          <a:blip r:embed="rId4">
            <a:alphaModFix/>
          </a:blip>
          <a:stretch>
            <a:fillRect/>
          </a:stretch>
        </p:blipFill>
        <p:spPr>
          <a:xfrm>
            <a:off x="586275" y="533519"/>
            <a:ext cx="300599" cy="3006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43" name="Google Shape;343;p68"/>
          <p:cNvSpPr txBox="1"/>
          <p:nvPr/>
        </p:nvSpPr>
        <p:spPr>
          <a:xfrm>
            <a:off x="473350" y="20833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2500">
                <a:solidFill>
                  <a:srgbClr val="B7B7B7"/>
                </a:solidFill>
                <a:latin typeface="DM Sans"/>
                <a:ea typeface="DM Sans"/>
                <a:cs typeface="DM Sans"/>
                <a:sym typeface="DM Sans"/>
              </a:rPr>
              <a:t>Ahora veremos cómo modificar y eliminar una vista ya existente. </a:t>
            </a:r>
            <a:endParaRPr b="1" sz="2500">
              <a:solidFill>
                <a:srgbClr val="B7B7B7"/>
              </a:solidFill>
              <a:latin typeface="Helvetica Neue"/>
              <a:ea typeface="Helvetica Neue"/>
              <a:cs typeface="Helvetica Neue"/>
              <a:sym typeface="Helvetica Neue"/>
            </a:endParaRPr>
          </a:p>
        </p:txBody>
      </p:sp>
      <p:grpSp>
        <p:nvGrpSpPr>
          <p:cNvPr id="344" name="Google Shape;344;p68"/>
          <p:cNvGrpSpPr/>
          <p:nvPr/>
        </p:nvGrpSpPr>
        <p:grpSpPr>
          <a:xfrm>
            <a:off x="473351" y="619523"/>
            <a:ext cx="738900" cy="738900"/>
            <a:chOff x="473351" y="619523"/>
            <a:chExt cx="738900" cy="738900"/>
          </a:xfrm>
        </p:grpSpPr>
        <p:sp>
          <p:nvSpPr>
            <p:cNvPr id="345" name="Google Shape;345;p6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6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Modificar una vista existente</a:t>
            </a:r>
            <a:endParaRPr b="1" sz="4000">
              <a:solidFill>
                <a:schemeClr val="dk1"/>
              </a:solidFill>
              <a:latin typeface="DM Sans"/>
              <a:ea typeface="DM Sans"/>
              <a:cs typeface="DM Sans"/>
              <a:sym typeface="DM Sans"/>
            </a:endParaRPr>
          </a:p>
        </p:txBody>
      </p:sp>
      <p:sp>
        <p:nvSpPr>
          <p:cNvPr id="352" name="Google Shape;352;p69"/>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Las Vistas ya creadas, pueden ser modificadas de forma rápida, recurriendo a</a:t>
            </a:r>
            <a:br>
              <a:rPr lang="es-419" sz="1350">
                <a:latin typeface="DM Sans"/>
                <a:ea typeface="DM Sans"/>
                <a:cs typeface="DM Sans"/>
                <a:sym typeface="DM Sans"/>
              </a:rPr>
            </a:br>
            <a:r>
              <a:rPr lang="es-419" sz="1350">
                <a:latin typeface="Consolas"/>
                <a:ea typeface="Consolas"/>
                <a:cs typeface="Consolas"/>
                <a:sym typeface="Consolas"/>
              </a:rPr>
              <a:t>menú contextual &gt; Alter View...</a:t>
            </a:r>
            <a:endParaRPr sz="1350">
              <a:latin typeface="Consolas"/>
              <a:ea typeface="Consolas"/>
              <a:cs typeface="Consolas"/>
              <a:sym typeface="Consola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El código de la Vista será editado en una pestaña de Script.</a:t>
            </a:r>
            <a:endParaRPr sz="1350">
              <a:latin typeface="DM Sans"/>
              <a:ea typeface="DM Sans"/>
              <a:cs typeface="DM Sans"/>
              <a:sym typeface="DM Sans"/>
            </a:endParaRPr>
          </a:p>
        </p:txBody>
      </p:sp>
      <p:pic>
        <p:nvPicPr>
          <p:cNvPr id="353" name="Google Shape;353;p69"/>
          <p:cNvPicPr preferRelativeResize="0"/>
          <p:nvPr/>
        </p:nvPicPr>
        <p:blipFill>
          <a:blip r:embed="rId3">
            <a:alphaModFix/>
          </a:blip>
          <a:stretch>
            <a:fillRect/>
          </a:stretch>
        </p:blipFill>
        <p:spPr>
          <a:xfrm>
            <a:off x="6236363" y="501200"/>
            <a:ext cx="1877009" cy="4118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70"/>
          <p:cNvSpPr/>
          <p:nvPr/>
        </p:nvSpPr>
        <p:spPr>
          <a:xfrm>
            <a:off x="647400" y="1053225"/>
            <a:ext cx="7849200" cy="34533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0"/>
          <p:cNvSpPr txBox="1"/>
          <p:nvPr/>
        </p:nvSpPr>
        <p:spPr>
          <a:xfrm>
            <a:off x="1206750" y="345975"/>
            <a:ext cx="67305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Modificar una vista existente</a:t>
            </a:r>
            <a:endParaRPr b="1" sz="3500">
              <a:solidFill>
                <a:schemeClr val="lt1"/>
              </a:solidFill>
              <a:latin typeface="DM Sans"/>
              <a:ea typeface="DM Sans"/>
              <a:cs typeface="DM Sans"/>
              <a:sym typeface="DM Sans"/>
            </a:endParaRPr>
          </a:p>
        </p:txBody>
      </p:sp>
      <p:sp>
        <p:nvSpPr>
          <p:cNvPr id="360" name="Google Shape;360;p70"/>
          <p:cNvSpPr txBox="1"/>
          <p:nvPr/>
        </p:nvSpPr>
        <p:spPr>
          <a:xfrm>
            <a:off x="1111950" y="1103050"/>
            <a:ext cx="692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Aplicando las modificaciones necesarias sobre este código, podremos ejecutarlo a través del botón </a:t>
            </a:r>
            <a:r>
              <a:rPr lang="es-419" sz="1350">
                <a:latin typeface="Consolas"/>
                <a:ea typeface="Consolas"/>
                <a:cs typeface="Consolas"/>
                <a:sym typeface="Consolas"/>
              </a:rPr>
              <a:t>Apply</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361" name="Google Shape;361;p70"/>
          <p:cNvPicPr preferRelativeResize="0"/>
          <p:nvPr/>
        </p:nvPicPr>
        <p:blipFill>
          <a:blip r:embed="rId3">
            <a:alphaModFix/>
          </a:blip>
          <a:stretch>
            <a:fillRect/>
          </a:stretch>
        </p:blipFill>
        <p:spPr>
          <a:xfrm>
            <a:off x="1694675" y="1790826"/>
            <a:ext cx="5754649" cy="2408579"/>
          </a:xfrm>
          <a:prstGeom prst="rect">
            <a:avLst/>
          </a:prstGeom>
          <a:noFill/>
          <a:ln>
            <a:noFill/>
          </a:ln>
        </p:spPr>
      </p:pic>
      <p:sp>
        <p:nvSpPr>
          <p:cNvPr id="362" name="Google Shape;362;p70"/>
          <p:cNvSpPr/>
          <p:nvPr/>
        </p:nvSpPr>
        <p:spPr>
          <a:xfrm>
            <a:off x="6521827" y="3998840"/>
            <a:ext cx="529500" cy="2106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1"/>
          <p:cNvSpPr txBox="1"/>
          <p:nvPr/>
        </p:nvSpPr>
        <p:spPr>
          <a:xfrm>
            <a:off x="1419288"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Eliminar una</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vista existente</a:t>
            </a:r>
            <a:endParaRPr b="1" sz="4000">
              <a:solidFill>
                <a:srgbClr val="EA90FF"/>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Eliminar una vista</a:t>
            </a:r>
            <a:endParaRPr b="1" sz="4000">
              <a:solidFill>
                <a:schemeClr val="dk1"/>
              </a:solidFill>
              <a:latin typeface="DM Sans"/>
              <a:ea typeface="DM Sans"/>
              <a:cs typeface="DM Sans"/>
              <a:sym typeface="DM Sans"/>
            </a:endParaRPr>
          </a:p>
        </p:txBody>
      </p:sp>
      <p:sp>
        <p:nvSpPr>
          <p:cNvPr id="373" name="Google Shape;373;p72"/>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También contamos con la posibilidad de eliminar aquellas Vistas que ya no utilizamos, haciendo uso del comando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Consolas"/>
                <a:ea typeface="Consolas"/>
                <a:cs typeface="Consolas"/>
                <a:sym typeface="Consolas"/>
              </a:rPr>
              <a:t>DROP VIEW &lt;nombreDeLaVista&gt;.</a:t>
            </a:r>
            <a:endParaRPr sz="1350">
              <a:latin typeface="Consolas"/>
              <a:ea typeface="Consolas"/>
              <a:cs typeface="Consolas"/>
              <a:sym typeface="Consola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Ten presente que la eliminación, mediante un script, será instantánea.</a:t>
            </a:r>
            <a:endParaRPr sz="1350">
              <a:latin typeface="DM Sans"/>
              <a:ea typeface="DM Sans"/>
              <a:cs typeface="DM Sans"/>
              <a:sym typeface="DM Sans"/>
            </a:endParaRPr>
          </a:p>
        </p:txBody>
      </p:sp>
      <p:sp>
        <p:nvSpPr>
          <p:cNvPr id="374" name="Google Shape;374;p72"/>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1350">
                <a:solidFill>
                  <a:schemeClr val="accent5"/>
                </a:solidFill>
                <a:latin typeface="Consolas"/>
                <a:ea typeface="Consolas"/>
                <a:cs typeface="Consolas"/>
                <a:sym typeface="Consolas"/>
              </a:rPr>
              <a:t>DROP VIEW</a:t>
            </a:r>
            <a:r>
              <a:rPr lang="es-419" sz="1350">
                <a:solidFill>
                  <a:schemeClr val="dk1"/>
                </a:solidFill>
                <a:latin typeface="Consolas"/>
                <a:ea typeface="Consolas"/>
                <a:cs typeface="Consolas"/>
                <a:sym typeface="Consolas"/>
              </a:rPr>
              <a:t> vista_productos;</a:t>
            </a:r>
            <a:endParaRPr sz="135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grpSp>
        <p:nvGrpSpPr>
          <p:cNvPr id="379" name="Google Shape;379;p73"/>
          <p:cNvGrpSpPr/>
          <p:nvPr/>
        </p:nvGrpSpPr>
        <p:grpSpPr>
          <a:xfrm>
            <a:off x="4202556" y="994173"/>
            <a:ext cx="738900" cy="738900"/>
            <a:chOff x="974706" y="2467173"/>
            <a:chExt cx="738900" cy="738900"/>
          </a:xfrm>
        </p:grpSpPr>
        <p:sp>
          <p:nvSpPr>
            <p:cNvPr id="380" name="Google Shape;380;p7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7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82" name="Google Shape;382;p7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Prácticas con vistas</a:t>
            </a:r>
            <a:endParaRPr b="1" sz="4000">
              <a:solidFill>
                <a:schemeClr val="dk1"/>
              </a:solidFill>
              <a:highlight>
                <a:srgbClr val="EAFF6A"/>
              </a:highlight>
              <a:latin typeface="DM Sans"/>
              <a:ea typeface="DM Sans"/>
              <a:cs typeface="DM Sans"/>
              <a:sym typeface="DM Sans"/>
            </a:endParaRPr>
          </a:p>
        </p:txBody>
      </p:sp>
      <p:sp>
        <p:nvSpPr>
          <p:cNvPr id="383" name="Google Shape;383;p7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
        <p:nvSpPr>
          <p:cNvPr id="384" name="Google Shape;384;p73"/>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a:t>
            </a:r>
            <a:r>
              <a:rPr lang="es-419" sz="2000">
                <a:solidFill>
                  <a:srgbClr val="999999"/>
                </a:solidFill>
                <a:latin typeface="DM Sans"/>
                <a:ea typeface="DM Sans"/>
                <a:cs typeface="DM Sans"/>
                <a:sym typeface="DM Sans"/>
              </a:rPr>
              <a:t>esarrollar un scripts SQL e implementar la creación de diferentes tipos de vistas.</a:t>
            </a:r>
            <a:endParaRPr sz="2000">
              <a:solidFill>
                <a:srgbClr val="999999"/>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pSp>
        <p:nvGrpSpPr>
          <p:cNvPr id="389" name="Google Shape;389;p74"/>
          <p:cNvGrpSpPr/>
          <p:nvPr/>
        </p:nvGrpSpPr>
        <p:grpSpPr>
          <a:xfrm>
            <a:off x="457347" y="468297"/>
            <a:ext cx="431074" cy="431074"/>
            <a:chOff x="974706" y="2467173"/>
            <a:chExt cx="738900" cy="738900"/>
          </a:xfrm>
        </p:grpSpPr>
        <p:sp>
          <p:nvSpPr>
            <p:cNvPr id="390" name="Google Shape;390;p7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7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92" name="Google Shape;392;p74"/>
          <p:cNvSpPr txBox="1"/>
          <p:nvPr/>
        </p:nvSpPr>
        <p:spPr>
          <a:xfrm>
            <a:off x="508675" y="1197175"/>
            <a:ext cx="672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con vistas</a:t>
            </a:r>
            <a:endParaRPr b="1" sz="4000">
              <a:solidFill>
                <a:schemeClr val="dk1"/>
              </a:solidFill>
              <a:latin typeface="DM Sans"/>
              <a:ea typeface="DM Sans"/>
              <a:cs typeface="DM Sans"/>
              <a:sym typeface="DM Sans"/>
            </a:endParaRPr>
          </a:p>
        </p:txBody>
      </p:sp>
      <p:pic>
        <p:nvPicPr>
          <p:cNvPr id="393" name="Google Shape;393;p7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4" name="Google Shape;394;p74"/>
          <p:cNvSpPr txBox="1"/>
          <p:nvPr/>
        </p:nvSpPr>
        <p:spPr>
          <a:xfrm>
            <a:off x="549525" y="2364675"/>
            <a:ext cx="67293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Sobre el esquema gamers, crea las siguientes Vistas que: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Muestre first_name y last_name de los usuarios que tengan mail ‘webnode.com’</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Muestre todos los datos de los juegos que han finalizado.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Muestre los distintos juegos que tuvieron una votación mayor a 9.</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Muestre nombre, apellido y mail de los usuarios que juegan al juego FIFA 22.</a:t>
            </a:r>
            <a:endParaRPr sz="1350">
              <a:latin typeface="DM Sans"/>
              <a:ea typeface="DM Sans"/>
              <a:cs typeface="DM Sans"/>
              <a:sym typeface="DM Sans"/>
            </a:endParaRPr>
          </a:p>
        </p:txBody>
      </p:sp>
      <p:sp>
        <p:nvSpPr>
          <p:cNvPr id="395" name="Google Shape;395;p7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pSp>
        <p:nvGrpSpPr>
          <p:cNvPr id="400" name="Google Shape;400;p75"/>
          <p:cNvGrpSpPr/>
          <p:nvPr/>
        </p:nvGrpSpPr>
        <p:grpSpPr>
          <a:xfrm>
            <a:off x="4202551" y="905623"/>
            <a:ext cx="738900" cy="738900"/>
            <a:chOff x="7208351" y="2467173"/>
            <a:chExt cx="738900" cy="738900"/>
          </a:xfrm>
        </p:grpSpPr>
        <p:sp>
          <p:nvSpPr>
            <p:cNvPr id="401" name="Google Shape;401;p7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 name="Google Shape;402;p75"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03" name="Google Shape;403;p75"/>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highlight>
                  <a:srgbClr val="EAFF6A"/>
                </a:highlight>
                <a:latin typeface="DM Sans"/>
                <a:ea typeface="DM Sans"/>
                <a:cs typeface="DM Sans"/>
                <a:sym typeface="DM Sans"/>
              </a:rPr>
              <a:t>Primera entrega</a:t>
            </a:r>
            <a:r>
              <a:rPr b="1" i="0" lang="es-419" sz="4000" u="none" cap="none" strike="noStrike">
                <a:solidFill>
                  <a:schemeClr val="dk1"/>
                </a:solidFill>
                <a:latin typeface="DM Sans"/>
                <a:ea typeface="DM Sans"/>
                <a:cs typeface="DM Sans"/>
                <a:sym typeface="DM Sans"/>
              </a:rPr>
              <a:t>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 tu Proyecto final</a:t>
            </a:r>
            <a:endParaRPr b="1" i="0" sz="4000" u="none" cap="none" strike="noStrike">
              <a:solidFill>
                <a:schemeClr val="dk1"/>
              </a:solidFill>
              <a:highlight>
                <a:srgbClr val="EAFF6A"/>
              </a:highlight>
              <a:latin typeface="DM Sans"/>
              <a:ea typeface="DM Sans"/>
              <a:cs typeface="DM Sans"/>
              <a:sym typeface="DM Sans"/>
            </a:endParaRPr>
          </a:p>
        </p:txBody>
      </p:sp>
      <p:sp>
        <p:nvSpPr>
          <p:cNvPr id="404" name="Google Shape;404;p75"/>
          <p:cNvSpPr txBox="1"/>
          <p:nvPr/>
        </p:nvSpPr>
        <p:spPr>
          <a:xfrm>
            <a:off x="987300" y="3129675"/>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Deberás entregar los avances correspondiente a la primera entrega de tu proyecto final.</a:t>
            </a:r>
            <a:endParaRPr b="1" i="0" sz="2000" u="none" cap="none" strike="noStrike">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grpSp>
        <p:nvGrpSpPr>
          <p:cNvPr id="409" name="Google Shape;409;p76"/>
          <p:cNvGrpSpPr/>
          <p:nvPr/>
        </p:nvGrpSpPr>
        <p:grpSpPr>
          <a:xfrm>
            <a:off x="457359" y="468298"/>
            <a:ext cx="431074" cy="431074"/>
            <a:chOff x="7208351" y="2467173"/>
            <a:chExt cx="738900" cy="738900"/>
          </a:xfrm>
        </p:grpSpPr>
        <p:sp>
          <p:nvSpPr>
            <p:cNvPr id="410" name="Google Shape;410;p7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1" name="Google Shape;411;p76"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12" name="Google Shape;412;p7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Primera entrega</a:t>
            </a:r>
            <a:endParaRPr b="1" i="0" sz="4000" u="none" cap="none" strike="noStrike">
              <a:solidFill>
                <a:schemeClr val="dk1"/>
              </a:solidFill>
              <a:latin typeface="DM Sans"/>
              <a:ea typeface="DM Sans"/>
              <a:cs typeface="DM Sans"/>
              <a:sym typeface="DM Sans"/>
            </a:endParaRPr>
          </a:p>
        </p:txBody>
      </p:sp>
      <p:pic>
        <p:nvPicPr>
          <p:cNvPr id="413" name="Google Shape;413;p7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14" name="Google Shape;414;p7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415" name="Google Shape;415;p76"/>
          <p:cNvSpPr txBox="1"/>
          <p:nvPr/>
        </p:nvSpPr>
        <p:spPr>
          <a:xfrm>
            <a:off x="4527575" y="1908175"/>
            <a:ext cx="4103700" cy="2903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999999"/>
                </a:solidFill>
                <a:latin typeface="DM Sans"/>
                <a:ea typeface="DM Sans"/>
                <a:cs typeface="DM Sans"/>
                <a:sym typeface="DM Sans"/>
              </a:rPr>
              <a:t>Un archivo .sql que contenga:</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rPr b="0" i="0" lang="es-419" sz="1350" u="none" cap="none" strike="noStrike">
                <a:solidFill>
                  <a:srgbClr val="999999"/>
                </a:solidFill>
                <a:latin typeface="DM Sans"/>
                <a:ea typeface="DM Sans"/>
                <a:cs typeface="DM Sans"/>
                <a:sym typeface="DM Sans"/>
              </a:rPr>
              <a:t>Script en SQL de creación de la base de datos y tablas. Este puede estar publicado en un repositorio github, con lo cual el documento pdf debe contener los links de las publicaciones.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Formato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999999"/>
                </a:solidFill>
                <a:latin typeface="DM Sans"/>
                <a:ea typeface="DM Sans"/>
                <a:cs typeface="DM Sans"/>
                <a:sym typeface="DM Sans"/>
              </a:rPr>
              <a:t>Aclarar el tipo de archivo en que se espera el desafío. Aclarar que debe tener el nombre “</a:t>
            </a:r>
            <a:r>
              <a:rPr b="1" i="0" lang="es-419" sz="1350" u="none" cap="none" strike="noStrike">
                <a:solidFill>
                  <a:srgbClr val="999999"/>
                </a:solidFill>
                <a:latin typeface="DM Sans"/>
                <a:ea typeface="DM Sans"/>
                <a:cs typeface="DM Sans"/>
                <a:sym typeface="DM Sans"/>
              </a:rPr>
              <a:t>Idea+Apellido</a:t>
            </a:r>
            <a:r>
              <a:rPr b="0" i="0" lang="es-419" sz="1350" u="none" cap="none" strike="noStrike">
                <a:solidFill>
                  <a:srgbClr val="999999"/>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Sugerencias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999999"/>
                </a:solidFill>
                <a:latin typeface="DM Sans"/>
                <a:ea typeface="DM Sans"/>
                <a:cs typeface="DM Sans"/>
                <a:sym typeface="DM Sans"/>
              </a:rPr>
              <a:t>Permitir comentarios en el archivo</a:t>
            </a:r>
            <a:endParaRPr b="0" i="0" sz="1350" u="none" cap="none" strike="noStrike">
              <a:solidFill>
                <a:srgbClr val="999999"/>
              </a:solidFill>
              <a:latin typeface="DM Sans"/>
              <a:ea typeface="DM Sans"/>
              <a:cs typeface="DM Sans"/>
              <a:sym typeface="DM Sans"/>
            </a:endParaRPr>
          </a:p>
        </p:txBody>
      </p:sp>
      <p:sp>
        <p:nvSpPr>
          <p:cNvPr id="416" name="Google Shape;416;p76"/>
          <p:cNvSpPr txBox="1"/>
          <p:nvPr/>
        </p:nvSpPr>
        <p:spPr>
          <a:xfrm>
            <a:off x="457350" y="19081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Se debe entregar</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999999"/>
                </a:solidFill>
                <a:latin typeface="DM Sans"/>
                <a:ea typeface="DM Sans"/>
                <a:cs typeface="DM Sans"/>
                <a:sym typeface="DM Sans"/>
              </a:rPr>
              <a:t>Descripción de la temática de la base de datos</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999999"/>
                </a:solidFill>
                <a:latin typeface="DM Sans"/>
                <a:ea typeface="DM Sans"/>
                <a:cs typeface="DM Sans"/>
                <a:sym typeface="DM Sans"/>
              </a:rPr>
              <a:t>Diagramas de entidad relación de la base de datos</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999999"/>
                </a:solidFill>
                <a:latin typeface="DM Sans"/>
                <a:ea typeface="DM Sans"/>
                <a:cs typeface="DM Sans"/>
                <a:sym typeface="DM Sans"/>
              </a:rPr>
              <a:t>Listado de las tablas que comprenden la base de datos, con descripción de cada tabla, listado de campos, abreviaturas de nombres de campos, nombres completos de campos, tipos de datos, tipo de clave (foránea, primaria, índice(s)) </a:t>
            </a:r>
            <a:endParaRPr b="0" i="0" sz="1350" u="none" cap="none" strike="noStrike">
              <a:solidFill>
                <a:srgbClr val="999999"/>
              </a:solidFill>
              <a:latin typeface="DM Sans"/>
              <a:ea typeface="DM Sans"/>
              <a:cs typeface="DM Sans"/>
              <a:sym typeface="DM Sans"/>
            </a:endParaRPr>
          </a:p>
        </p:txBody>
      </p:sp>
      <p:sp>
        <p:nvSpPr>
          <p:cNvPr id="417" name="Google Shape;417;p7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accent6"/>
                </a:solidFill>
                <a:latin typeface="DM Sans"/>
                <a:ea typeface="DM Sans"/>
                <a:cs typeface="DM Sans"/>
                <a:sym typeface="DM Sans"/>
              </a:rPr>
              <a:t>Vistas</a:t>
            </a:r>
            <a:r>
              <a:rPr b="1" lang="es-419" sz="4000">
                <a:solidFill>
                  <a:schemeClr val="lt1"/>
                </a:solidFill>
                <a:latin typeface="DM Sans"/>
                <a:ea typeface="DM Sans"/>
                <a:cs typeface="DM Sans"/>
                <a:sym typeface="DM Sans"/>
              </a:rPr>
              <a:t>,</a:t>
            </a:r>
            <a:r>
              <a:rPr b="1" lang="es-419" sz="4000">
                <a:solidFill>
                  <a:schemeClr val="accent6"/>
                </a:solidFill>
                <a:latin typeface="DM Sans"/>
                <a:ea typeface="DM Sans"/>
                <a:cs typeface="DM Sans"/>
                <a:sym typeface="DM Sans"/>
              </a:rPr>
              <a:t> definición </a:t>
            </a:r>
            <a:r>
              <a:rPr b="1" lang="es-419" sz="4000">
                <a:solidFill>
                  <a:schemeClr val="lt1"/>
                </a:solidFill>
                <a:latin typeface="DM Sans"/>
                <a:ea typeface="DM Sans"/>
                <a:cs typeface="DM Sans"/>
                <a:sym typeface="DM Sans"/>
              </a:rPr>
              <a:t>y</a:t>
            </a:r>
            <a:r>
              <a:rPr b="1" lang="es-419" sz="4000">
                <a:solidFill>
                  <a:schemeClr val="accent6"/>
                </a:solidFill>
                <a:latin typeface="DM Sans"/>
                <a:ea typeface="DM Sans"/>
                <a:cs typeface="DM Sans"/>
                <a:sym typeface="DM Sans"/>
              </a:rPr>
              <a:t> objetos</a:t>
            </a:r>
            <a:endParaRPr b="1" sz="4000">
              <a:solidFill>
                <a:schemeClr val="accent6"/>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000">
                <a:solidFill>
                  <a:srgbClr val="FFFFFF"/>
                </a:solidFill>
                <a:latin typeface="DM Sans"/>
                <a:ea typeface="DM Sans"/>
                <a:cs typeface="DM Sans"/>
                <a:sym typeface="DM Sans"/>
              </a:rPr>
              <a:t>Muchas gracias</a:t>
            </a:r>
            <a:r>
              <a:rPr b="1" lang="es-419"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4000">
                <a:solidFill>
                  <a:srgbClr val="EAFF6A"/>
                </a:solidFill>
                <a:latin typeface="Helvetica Neue"/>
                <a:ea typeface="Helvetica Neue"/>
                <a:cs typeface="Helvetica Neue"/>
                <a:sym typeface="Helvetica Neue"/>
              </a:rPr>
              <a:t>Resumen</a:t>
            </a:r>
            <a:r>
              <a:rPr b="1" lang="es-419"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s-419"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433" name="Google Shape;433;p79"/>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6"/>
              </a:buClr>
              <a:buSzPts val="1350"/>
              <a:buFont typeface="DM Sans"/>
              <a:buChar char="✓"/>
            </a:pPr>
            <a:r>
              <a:rPr lang="es-419" sz="1350">
                <a:solidFill>
                  <a:schemeClr val="lt1"/>
                </a:solidFill>
                <a:latin typeface="DM Sans"/>
                <a:ea typeface="DM Sans"/>
                <a:cs typeface="DM Sans"/>
                <a:sym typeface="DM Sans"/>
              </a:rPr>
              <a:t>Vistas, definición y objetivos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6"/>
              </a:buClr>
              <a:buSzPts val="1350"/>
              <a:buFont typeface="DM Sans"/>
              <a:buChar char="✓"/>
            </a:pPr>
            <a:r>
              <a:rPr lang="es-419" sz="1350">
                <a:solidFill>
                  <a:schemeClr val="lt1"/>
                </a:solidFill>
                <a:latin typeface="DM Sans"/>
                <a:ea typeface="DM Sans"/>
                <a:cs typeface="DM Sans"/>
                <a:sym typeface="DM Sans"/>
              </a:rPr>
              <a:t>Ventajas y desventajas de cada tipo de vista</a:t>
            </a:r>
            <a:endParaRPr sz="1350">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0"/>
          <p:cNvSpPr txBox="1"/>
          <p:nvPr/>
        </p:nvSpPr>
        <p:spPr>
          <a:xfrm>
            <a:off x="1280100" y="1863750"/>
            <a:ext cx="6583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000">
                <a:solidFill>
                  <a:schemeClr val="lt1"/>
                </a:solidFill>
                <a:latin typeface="DM Sans"/>
                <a:ea typeface="DM Sans"/>
                <a:cs typeface="DM Sans"/>
                <a:sym typeface="DM Sans"/>
              </a:rPr>
              <a:t>Educación digital</a:t>
            </a:r>
            <a:r>
              <a:rPr b="1" lang="es-419" sz="4000">
                <a:solidFill>
                  <a:schemeClr val="lt1"/>
                </a:solidFill>
                <a:highlight>
                  <a:srgbClr val="EAFF6A"/>
                </a:highlight>
                <a:latin typeface="DM Sans"/>
                <a:ea typeface="DM Sans"/>
                <a:cs typeface="DM Sans"/>
                <a:sym typeface="DM Sans"/>
              </a:rPr>
              <a:t> </a:t>
            </a:r>
            <a:endParaRPr b="1" sz="4000">
              <a:solidFill>
                <a:schemeClr val="lt1"/>
              </a:solidFill>
              <a:highlight>
                <a:srgbClr val="EAFF6A"/>
              </a:highlight>
              <a:latin typeface="DM Sans"/>
              <a:ea typeface="DM Sans"/>
              <a:cs typeface="DM Sans"/>
              <a:sym typeface="DM Sans"/>
            </a:endParaRPr>
          </a:p>
          <a:p>
            <a:pPr indent="0" lvl="0" marL="0" rtl="0" algn="ctr">
              <a:spcBef>
                <a:spcPts val="0"/>
              </a:spcBef>
              <a:spcAft>
                <a:spcPts val="0"/>
              </a:spcAft>
              <a:buNone/>
            </a:pPr>
            <a:r>
              <a:rPr lang="es-419" sz="4000">
                <a:solidFill>
                  <a:schemeClr val="lt1"/>
                </a:solidFill>
                <a:latin typeface="DM Sans Light"/>
                <a:ea typeface="DM Sans Light"/>
                <a:cs typeface="DM Sans Light"/>
                <a:sym typeface="DM Sans Light"/>
              </a:rPr>
              <a:t>para el</a:t>
            </a:r>
            <a:r>
              <a:rPr lang="es-419" sz="4000">
                <a:solidFill>
                  <a:schemeClr val="lt1"/>
                </a:solidFill>
                <a:latin typeface="DM Sans"/>
                <a:ea typeface="DM Sans"/>
                <a:cs typeface="DM Sans"/>
                <a:sym typeface="DM Sans"/>
              </a:rPr>
              <a:t> </a:t>
            </a:r>
            <a:r>
              <a:rPr b="1" lang="es-419" sz="4000">
                <a:solidFill>
                  <a:schemeClr val="lt1"/>
                </a:solidFill>
                <a:latin typeface="DM Sans"/>
                <a:ea typeface="DM Sans"/>
                <a:cs typeface="DM Sans"/>
                <a:sym typeface="DM Sans"/>
              </a:rPr>
              <a:t>mundo real</a:t>
            </a:r>
            <a:r>
              <a:rPr lang="es-419" sz="4000">
                <a:solidFill>
                  <a:schemeClr val="lt1"/>
                </a:solidFill>
                <a:latin typeface="DM Sans"/>
                <a:ea typeface="DM Sans"/>
                <a:cs typeface="DM Sans"/>
                <a:sym typeface="DM Sans"/>
              </a:rPr>
              <a:t>.</a:t>
            </a:r>
            <a:endParaRPr sz="4000">
              <a:solidFill>
                <a:schemeClr val="lt1"/>
              </a:solidFill>
              <a:latin typeface="DM Sans"/>
              <a:ea typeface="DM Sans"/>
              <a:cs typeface="DM Sans"/>
              <a:sym typeface="DM Sans"/>
            </a:endParaRPr>
          </a:p>
        </p:txBody>
      </p:sp>
      <p:sp>
        <p:nvSpPr>
          <p:cNvPr id="439" name="Google Shape;439;p80"/>
          <p:cNvSpPr/>
          <p:nvPr/>
        </p:nvSpPr>
        <p:spPr>
          <a:xfrm>
            <a:off x="5656300" y="2609900"/>
            <a:ext cx="1401119" cy="566994"/>
          </a:xfrm>
          <a:custGeom>
            <a:rect b="b" l="l" r="r" t="t"/>
            <a:pathLst>
              <a:path extrusionOk="0" fill="none" h="25116" w="33983">
                <a:moveTo>
                  <a:pt x="20882" y="2003"/>
                </a:moveTo>
                <a:cubicBezTo>
                  <a:pt x="16732" y="2689"/>
                  <a:pt x="12239" y="3105"/>
                  <a:pt x="8383" y="4993"/>
                </a:cubicBezTo>
                <a:cubicBezTo>
                  <a:pt x="6160" y="6084"/>
                  <a:pt x="4032" y="7964"/>
                  <a:pt x="2613" y="10035"/>
                </a:cubicBezTo>
                <a:cubicBezTo>
                  <a:pt x="77" y="13731"/>
                  <a:pt x="0" y="19871"/>
                  <a:pt x="4016" y="22533"/>
                </a:cubicBezTo>
                <a:cubicBezTo>
                  <a:pt x="5794" y="23716"/>
                  <a:pt x="7903" y="24269"/>
                  <a:pt x="9970" y="24570"/>
                </a:cubicBezTo>
                <a:cubicBezTo>
                  <a:pt x="13673" y="25115"/>
                  <a:pt x="17399" y="24635"/>
                  <a:pt x="20996" y="23647"/>
                </a:cubicBezTo>
                <a:cubicBezTo>
                  <a:pt x="26332" y="22186"/>
                  <a:pt x="30947" y="18914"/>
                  <a:pt x="32983" y="13422"/>
                </a:cubicBezTo>
                <a:cubicBezTo>
                  <a:pt x="33643" y="11641"/>
                  <a:pt x="33982" y="9612"/>
                  <a:pt x="33616" y="7716"/>
                </a:cubicBezTo>
                <a:cubicBezTo>
                  <a:pt x="33159" y="5355"/>
                  <a:pt x="31545" y="3814"/>
                  <a:pt x="29558" y="2727"/>
                </a:cubicBezTo>
                <a:cubicBezTo>
                  <a:pt x="24577" y="0"/>
                  <a:pt x="17953" y="191"/>
                  <a:pt x="12754" y="2132"/>
                </a:cubicBezTo>
                <a:cubicBezTo>
                  <a:pt x="7376" y="4142"/>
                  <a:pt x="359" y="8254"/>
                  <a:pt x="347" y="15073"/>
                </a:cubicBezTo>
                <a:cubicBezTo>
                  <a:pt x="344" y="18273"/>
                  <a:pt x="2289" y="20401"/>
                  <a:pt x="4768" y="22007"/>
                </a:cubicBezTo>
                <a:cubicBezTo>
                  <a:pt x="5988" y="22796"/>
                  <a:pt x="6991" y="23311"/>
                  <a:pt x="8322" y="23841"/>
                </a:cubicBezTo>
                <a:cubicBezTo>
                  <a:pt x="9760" y="24417"/>
                  <a:pt x="11194" y="24631"/>
                  <a:pt x="12682" y="24989"/>
                </a:cubicBezTo>
              </a:path>
            </a:pathLst>
          </a:custGeom>
          <a:noFill/>
          <a:ln cap="rnd" cmpd="sng" w="19050">
            <a:solidFill>
              <a:srgbClr val="DAEF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A90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pSp>
        <p:nvGrpSpPr>
          <p:cNvPr id="157" name="Google Shape;157;p43"/>
          <p:cNvGrpSpPr/>
          <p:nvPr/>
        </p:nvGrpSpPr>
        <p:grpSpPr>
          <a:xfrm>
            <a:off x="473370" y="619431"/>
            <a:ext cx="738905" cy="738905"/>
            <a:chOff x="575612" y="1950748"/>
            <a:chExt cx="431100" cy="431100"/>
          </a:xfrm>
        </p:grpSpPr>
        <p:sp>
          <p:nvSpPr>
            <p:cNvPr id="158" name="Google Shape;158;p4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43"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60" name="Google Shape;160;p4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61" name="Google Shape;161;p43"/>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Las vistas, a pesar de ser objetos que toman y muestran información de una tabla, tienen el poder de insertar nuevos registros en esta. </a:t>
            </a:r>
            <a:endParaRPr sz="2500">
              <a:solidFill>
                <a:srgbClr val="B7B7B7"/>
              </a:solidFill>
              <a:latin typeface="DM Sans"/>
              <a:ea typeface="DM Sans"/>
              <a:cs typeface="DM Sans"/>
              <a:sym typeface="DM Sans"/>
            </a:endParaRPr>
          </a:p>
        </p:txBody>
      </p:sp>
      <p:sp>
        <p:nvSpPr>
          <p:cNvPr id="162" name="Google Shape;162;p43"/>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rPr lang="es-419" sz="2000">
                <a:solidFill>
                  <a:srgbClr val="83AEFB"/>
                </a:solidFill>
                <a:latin typeface="DM Sans"/>
                <a:ea typeface="DM Sans"/>
                <a:cs typeface="DM Sans"/>
                <a:sym typeface="DM Sans"/>
              </a:rPr>
              <a:t>Contesta la encuesta de Zoom </a:t>
            </a:r>
            <a:endParaRPr sz="2000">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168" name="Google Shape;168;p44"/>
          <p:cNvSpPr txBox="1"/>
          <p:nvPr/>
        </p:nvSpPr>
        <p:spPr>
          <a:xfrm>
            <a:off x="473350" y="20833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2500">
                <a:solidFill>
                  <a:srgbClr val="B7B7B7"/>
                </a:solidFill>
                <a:latin typeface="DM Sans"/>
                <a:ea typeface="DM Sans"/>
                <a:cs typeface="DM Sans"/>
                <a:sym typeface="DM Sans"/>
              </a:rPr>
              <a:t>Ahora veremos desde SGBD, cómo crear una vista. </a:t>
            </a:r>
            <a:endParaRPr b="1" sz="2500">
              <a:solidFill>
                <a:srgbClr val="B7B7B7"/>
              </a:solidFill>
              <a:latin typeface="Helvetica Neue"/>
              <a:ea typeface="Helvetica Neue"/>
              <a:cs typeface="Helvetica Neue"/>
              <a:sym typeface="Helvetica Neue"/>
            </a:endParaRPr>
          </a:p>
        </p:txBody>
      </p:sp>
      <p:grpSp>
        <p:nvGrpSpPr>
          <p:cNvPr id="169" name="Google Shape;169;p44"/>
          <p:cNvGrpSpPr/>
          <p:nvPr/>
        </p:nvGrpSpPr>
        <p:grpSpPr>
          <a:xfrm>
            <a:off x="473351" y="619523"/>
            <a:ext cx="738900" cy="738900"/>
            <a:chOff x="473351" y="619523"/>
            <a:chExt cx="738900" cy="738900"/>
          </a:xfrm>
        </p:grpSpPr>
        <p:sp>
          <p:nvSpPr>
            <p:cNvPr id="170" name="Google Shape;170;p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4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Vistas: ejemplo simple</a:t>
            </a:r>
            <a:endParaRPr b="1" sz="3500">
              <a:solidFill>
                <a:schemeClr val="lt1"/>
              </a:solidFill>
              <a:latin typeface="DM Sans"/>
              <a:ea typeface="DM Sans"/>
              <a:cs typeface="DM Sans"/>
              <a:sym typeface="DM Sans"/>
            </a:endParaRPr>
          </a:p>
        </p:txBody>
      </p:sp>
      <p:sp>
        <p:nvSpPr>
          <p:cNvPr id="178" name="Google Shape;178;p45"/>
          <p:cNvSpPr txBox="1"/>
          <p:nvPr/>
        </p:nvSpPr>
        <p:spPr>
          <a:xfrm>
            <a:off x="5949025" y="1471400"/>
            <a:ext cx="21663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Creemos una vista simple denominada games de la tabla game, trayendo en esta primera instancia, todo su contenido.</a:t>
            </a:r>
            <a:endParaRPr sz="1350">
              <a:latin typeface="DM Sans"/>
              <a:ea typeface="DM Sans"/>
              <a:cs typeface="DM Sans"/>
              <a:sym typeface="DM Sans"/>
            </a:endParaRPr>
          </a:p>
        </p:txBody>
      </p:sp>
      <p:pic>
        <p:nvPicPr>
          <p:cNvPr id="179" name="Google Shape;179;p45"/>
          <p:cNvPicPr preferRelativeResize="0"/>
          <p:nvPr/>
        </p:nvPicPr>
        <p:blipFill>
          <a:blip r:embed="rId3">
            <a:alphaModFix/>
          </a:blip>
          <a:stretch>
            <a:fillRect/>
          </a:stretch>
        </p:blipFill>
        <p:spPr>
          <a:xfrm>
            <a:off x="2866350" y="1687340"/>
            <a:ext cx="3000887" cy="2228023"/>
          </a:xfrm>
          <a:prstGeom prst="rect">
            <a:avLst/>
          </a:prstGeom>
          <a:noFill/>
          <a:ln>
            <a:noFill/>
          </a:ln>
        </p:spPr>
      </p:pic>
      <p:pic>
        <p:nvPicPr>
          <p:cNvPr id="180" name="Google Shape;180;p45"/>
          <p:cNvPicPr preferRelativeResize="0"/>
          <p:nvPr/>
        </p:nvPicPr>
        <p:blipFill>
          <a:blip r:embed="rId4">
            <a:alphaModFix/>
          </a:blip>
          <a:stretch>
            <a:fillRect/>
          </a:stretch>
        </p:blipFill>
        <p:spPr>
          <a:xfrm>
            <a:off x="917700" y="2011250"/>
            <a:ext cx="1866850" cy="1572850"/>
          </a:xfrm>
          <a:prstGeom prst="rect">
            <a:avLst/>
          </a:prstGeom>
          <a:noFill/>
          <a:ln>
            <a:noFill/>
          </a:ln>
        </p:spPr>
      </p:pic>
      <p:sp>
        <p:nvSpPr>
          <p:cNvPr id="181" name="Google Shape;181;p45"/>
          <p:cNvSpPr/>
          <p:nvPr/>
        </p:nvSpPr>
        <p:spPr>
          <a:xfrm>
            <a:off x="1030795" y="2662896"/>
            <a:ext cx="1197000" cy="2769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Creación de vistas</a:t>
            </a:r>
            <a:endParaRPr b="1" sz="4000">
              <a:solidFill>
                <a:srgbClr val="EAFF6A"/>
              </a:solidFill>
              <a:latin typeface="DM Sans"/>
              <a:ea typeface="DM Sans"/>
              <a:cs typeface="DM Sans"/>
              <a:sym typeface="DM Sans"/>
            </a:endParaRPr>
          </a:p>
        </p:txBody>
      </p:sp>
      <p:sp>
        <p:nvSpPr>
          <p:cNvPr id="187" name="Google Shape;187;p46"/>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2500">
                <a:solidFill>
                  <a:schemeClr val="lt1"/>
                </a:solidFill>
                <a:latin typeface="DM Sans"/>
                <a:ea typeface="DM Sans"/>
                <a:cs typeface="DM Sans"/>
                <a:sym typeface="DM Sans"/>
              </a:rPr>
              <a:t>Como podemos apreciar, la creación y ejecución de Vistas de datos es muy fácil de realizar.</a:t>
            </a:r>
            <a:endParaRPr sz="250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rPr lang="es-419" sz="2500">
                <a:solidFill>
                  <a:schemeClr val="lt1"/>
                </a:solidFill>
                <a:latin typeface="DM Sans"/>
                <a:ea typeface="DM Sans"/>
                <a:cs typeface="DM Sans"/>
                <a:sym typeface="DM Sans"/>
              </a:rPr>
              <a:t>Los beneficios son varios. Por el momento hemos visto algo básico pero, en breve, comenzaremos a darle una mejor utilidad a esta fabulosa herramienta.</a:t>
            </a:r>
            <a:endParaRPr sz="2500">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7"/>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Tipos de </a:t>
            </a:r>
            <a:r>
              <a:rPr b="1" lang="es-419" sz="4000">
                <a:solidFill>
                  <a:srgbClr val="83AEFB"/>
                </a:solidFill>
                <a:latin typeface="DM Sans"/>
                <a:ea typeface="DM Sans"/>
                <a:cs typeface="DM Sans"/>
                <a:sym typeface="DM Sans"/>
              </a:rPr>
              <a:t>vistas</a:t>
            </a:r>
            <a:endParaRPr b="1" sz="4000">
              <a:solidFill>
                <a:srgbClr val="83AEFB"/>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